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0.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9"/>
  </p:notesMasterIdLst>
  <p:sldIdLst>
    <p:sldId id="257" r:id="rId5"/>
    <p:sldId id="259" r:id="rId6"/>
    <p:sldId id="260" r:id="rId7"/>
    <p:sldId id="280" r:id="rId8"/>
    <p:sldId id="281" r:id="rId9"/>
    <p:sldId id="282" r:id="rId10"/>
    <p:sldId id="283" r:id="rId11"/>
    <p:sldId id="284" r:id="rId12"/>
    <p:sldId id="277" r:id="rId13"/>
    <p:sldId id="285" r:id="rId14"/>
    <p:sldId id="279" r:id="rId15"/>
    <p:sldId id="276" r:id="rId16"/>
    <p:sldId id="263" r:id="rId17"/>
    <p:sldId id="264" r:id="rId18"/>
    <p:sldId id="265" r:id="rId19"/>
    <p:sldId id="266" r:id="rId20"/>
    <p:sldId id="267" r:id="rId21"/>
    <p:sldId id="274" r:id="rId22"/>
    <p:sldId id="287" r:id="rId23"/>
    <p:sldId id="288" r:id="rId24"/>
    <p:sldId id="289" r:id="rId25"/>
    <p:sldId id="290" r:id="rId26"/>
    <p:sldId id="291" r:id="rId27"/>
    <p:sldId id="292" r:id="rId28"/>
    <p:sldId id="293" r:id="rId29"/>
    <p:sldId id="294" r:id="rId30"/>
    <p:sldId id="295" r:id="rId31"/>
    <p:sldId id="296" r:id="rId32"/>
    <p:sldId id="297" r:id="rId33"/>
    <p:sldId id="301" r:id="rId34"/>
    <p:sldId id="302" r:id="rId35"/>
    <p:sldId id="303" r:id="rId36"/>
    <p:sldId id="304" r:id="rId37"/>
    <p:sldId id="31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7" autoAdjust="0"/>
    <p:restoredTop sz="79693" autoAdjust="0"/>
  </p:normalViewPr>
  <p:slideViewPr>
    <p:cSldViewPr snapToGrid="0" snapToObjects="1">
      <p:cViewPr varScale="1">
        <p:scale>
          <a:sx n="104" d="100"/>
          <a:sy n="104" d="100"/>
        </p:scale>
        <p:origin x="-297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79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12/15/17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1</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smtClean="0">
                <a:ea typeface="ＭＳ Ｐゴシック" pitchFamily="-109" charset="-128"/>
                <a:cs typeface="ＭＳ Ｐゴシック" pitchFamily="-109" charset="-128"/>
              </a:rPr>
              <a:t>In</a:t>
            </a:r>
            <a:r>
              <a:rPr lang="en-US" baseline="0" dirty="0" smtClean="0">
                <a:ea typeface="ＭＳ Ｐゴシック" pitchFamily="-109" charset="-128"/>
                <a:cs typeface="ＭＳ Ｐゴシック" pitchFamily="-109" charset="-128"/>
              </a:rPr>
              <a:t> </a:t>
            </a:r>
            <a:r>
              <a:rPr lang="en-US" baseline="0" dirty="0" err="1" smtClean="0">
                <a:ea typeface="ＭＳ Ｐゴシック" pitchFamily="-109" charset="-128"/>
                <a:cs typeface="ＭＳ Ｐゴシック" pitchFamily="-109" charset="-128"/>
              </a:rPr>
              <a:t>GenePattern</a:t>
            </a:r>
            <a:r>
              <a:rPr lang="en-US" baseline="0" dirty="0" smtClean="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18</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smtClean="0">
                <a:solidFill>
                  <a:srgbClr val="000000"/>
                </a:solidFill>
                <a:latin typeface="Arial" charset="0"/>
                <a:cs typeface="Arial" charset="0"/>
                <a:sym typeface="Arial" charset="0"/>
              </a:rPr>
              <a:t>This</a:t>
            </a:r>
            <a:r>
              <a:rPr lang="en-US" sz="1800" baseline="0" dirty="0" smtClean="0">
                <a:solidFill>
                  <a:srgbClr val="000000"/>
                </a:solidFill>
                <a:latin typeface="Arial" charset="0"/>
                <a:cs typeface="Arial" charset="0"/>
                <a:sym typeface="Arial" charset="0"/>
              </a:rPr>
              <a:t> slide shows how the parts of </a:t>
            </a:r>
            <a:r>
              <a:rPr lang="en-US" sz="1800" baseline="0" dirty="0" err="1" smtClean="0">
                <a:solidFill>
                  <a:srgbClr val="000000"/>
                </a:solidFill>
                <a:latin typeface="Arial" charset="0"/>
                <a:cs typeface="Arial" charset="0"/>
                <a:sym typeface="Arial" charset="0"/>
              </a:rPr>
              <a:t>GenePattern</a:t>
            </a:r>
            <a:r>
              <a:rPr lang="en-US" sz="1800" baseline="0" dirty="0" smtClean="0">
                <a:solidFill>
                  <a:srgbClr val="000000"/>
                </a:solidFill>
                <a:latin typeface="Arial" charset="0"/>
                <a:cs typeface="Arial" charset="0"/>
                <a:sym typeface="Arial" charset="0"/>
              </a:rPr>
              <a:t> interact with each other and also</a:t>
            </a:r>
          </a:p>
          <a:p>
            <a:pPr>
              <a:spcBef>
                <a:spcPct val="0"/>
              </a:spcBef>
            </a:pPr>
            <a:r>
              <a:rPr lang="en-US" sz="1800" baseline="0" dirty="0" smtClean="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In this section, however, we’re going to dive and get 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of </a:t>
            </a:r>
            <a:r>
              <a:rPr lang="en-US" sz="1400" b="0" i="0" u="none" strike="noStrike" cap="none" dirty="0" err="1">
                <a:solidFill>
                  <a:srgbClr val="000000"/>
                </a:solidFill>
                <a:latin typeface="Arial"/>
                <a:ea typeface="Arial"/>
                <a:cs typeface="Arial"/>
                <a:sym typeface="Arial"/>
              </a:rPr>
              <a:t>GenePattern’s</a:t>
            </a:r>
            <a:r>
              <a:rPr lang="en-US" sz="1400" b="0" i="0" u="none" strike="noStrike" cap="none" dirty="0">
                <a:solidFill>
                  <a:srgbClr val="000000"/>
                </a:solidFill>
                <a:latin typeface="Arial"/>
                <a:ea typeface="Arial"/>
                <a:cs typeface="Arial"/>
                <a:sym typeface="Arial"/>
              </a:rPr>
              <a:t> newest features – the 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err="1">
                <a:solidFill>
                  <a:srgbClr val="000000"/>
                </a:solidFill>
                <a:latin typeface="Arial"/>
                <a:ea typeface="Arial"/>
                <a:cs typeface="Arial"/>
                <a:sym typeface="Arial"/>
              </a:rPr>
              <a:t>computationalists</a:t>
            </a:r>
            <a:r>
              <a:rPr lang="en-US" sz="1400" b="0" i="0" u="none" strike="noStrike" cap="none" dirty="0">
                <a:solidFill>
                  <a:srgbClr val="000000"/>
                </a:solidFill>
                <a:latin typeface="Arial"/>
                <a:ea typeface="Arial"/>
                <a:cs typeface="Arial"/>
                <a:sym typeface="Arial"/>
              </a:rPr>
              <a:t>, however, there is no real equivalent. GenePattern Notebook helps bring these worlds together, so that you can keep your notes and your computational analyses together in an easy-to-understand, narrative format.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research. And it's also not unlike how an academic paper might be structured.</a:t>
            </a:r>
          </a:p>
        </p:txBody>
      </p:sp>
      <p:sp>
        <p:nvSpPr>
          <p:cNvPr id="275" name="Shape 27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GenePattern Notebook is built on top of a platform called Jupyter.</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It's open source software.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And the GenePattern Notebook Environment lets you create bioinformatic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r>
              <a:rPr lang="en-US" sz="1800" b="0" i="0" u="none" strike="noStrike" cap="none">
                <a:solidFill>
                  <a:srgbClr val="000000"/>
                </a:solidFill>
                <a:latin typeface="Arial"/>
                <a:ea typeface="Arial"/>
                <a:cs typeface="Arial"/>
                <a:sym typeface="Arial"/>
              </a:rPr>
              <a:t>.</a:t>
            </a:r>
          </a:p>
          <a:p>
            <a:pPr marL="0" marR="0" lvl="0" indent="0" algn="l" rtl="0">
              <a:lnSpc>
                <a:spcPct val="100000"/>
              </a:lnSpc>
              <a:spcBef>
                <a:spcPts val="0"/>
              </a:spcBef>
              <a:buNone/>
            </a:pPr>
            <a:r>
              <a:rPr lang="en-US" sz="1800" b="0" i="0" u="none" strike="noStrike" cap="none">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731880" y="4389120"/>
            <a:ext cx="5485680" cy="4114080"/>
          </a:xfrm>
          <a:prstGeom prst="rect">
            <a:avLst/>
          </a:prstGeom>
          <a:noFill/>
          <a:ln>
            <a:noFill/>
          </a:ln>
        </p:spPr>
        <p:txBody>
          <a:bodyPr wrap="square" lIns="0" tIns="0" rIns="0" bIns="0" anchor="t" anchorCtr="0">
            <a:noAutofit/>
          </a:bodyPr>
          <a:lstStyle/>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In this exercise we’re going to reproduce a very simple workflow.</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In this workflow we will start with gene expression data from BRCA cancer samples. We will then perform some basic preprocessing and view a heatmap of the expression values from these samples.</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Before we can do that, however, each of you first needs to register for an account – if you haven’t already done so. After you register, it should automatically log you in to the GenePattern Notebook Repository</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So if you haven’t already, go to the web address you see up on the screen and register for an account.</a:t>
            </a:r>
          </a:p>
          <a:p>
            <a:pPr marL="0" marR="0" lvl="0" indent="0" algn="l" rtl="0">
              <a:lnSpc>
                <a:spcPct val="100000"/>
              </a:lnSpc>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lnSpc>
                <a:spcPct val="100000"/>
              </a:lnSpc>
              <a:spcBef>
                <a:spcPts val="0"/>
              </a:spcBef>
              <a:buNone/>
            </a:pPr>
            <a:r>
              <a:rPr lang="en-US" sz="1600" b="1" i="1" u="none" strike="noStrike" cap="none">
                <a:solidFill>
                  <a:srgbClr val="000000"/>
                </a:solidFill>
                <a:latin typeface="Arial"/>
                <a:ea typeface="Arial"/>
                <a:cs typeface="Arial"/>
                <a:sym typeface="Arial"/>
              </a:rPr>
              <a:t>**Give them some time to do this.**</a:t>
            </a:r>
          </a:p>
        </p:txBody>
      </p:sp>
      <p:sp>
        <p:nvSpPr>
          <p:cNvPr id="307" name="Shape 3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a:solidFill>
                  <a:srgbClr val="000000"/>
                </a:solidFill>
                <a:latin typeface="Arial"/>
                <a:ea typeface="Arial"/>
                <a:cs typeface="Arial"/>
                <a:sym typeface="Arial"/>
              </a:rPr>
              <a:t>When go to the web address you should have seen a login page that looks something like the one I’m showing up on the screen.</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Welcome to the GenePattern Notebook Repository. This is a free online resource that lets you develop, share and publish computational genomic notebooks. You can use it with your own research, or you can use it to browse through the public notebooks in the repository and use them to reproduce a variety of popular methods.</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And as you can see, there’s a “Register an Account” button in the righthand box, and the login form on the left.</a:t>
            </a:r>
          </a:p>
        </p:txBody>
      </p:sp>
      <p:sp>
        <p:nvSpPr>
          <p:cNvPr id="316" name="Shape 31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Public Notebooks tab.</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Public Notebooks tab and look through the list. You will notice that if you hover your mouse over the name of each notebook in the list, it will display a short description. </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These notebooks cover a variety of topics, from how to use the GenePattern Notebook environment itself, to common biological or machine learning tasks, such as differential expression analysis, clustering, classification and prediction.</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However, we’re going to start with something very basic. So go ahead and locate the 2017-</a:t>
            </a:r>
            <a:r>
              <a:rPr lang="en-US" sz="1400" b="0" i="0" u="none" strike="noStrike" cap="none" dirty="0" smtClean="0">
                <a:solidFill>
                  <a:srgbClr val="000000"/>
                </a:solidFill>
                <a:latin typeface="Arial"/>
                <a:ea typeface="Arial"/>
                <a:cs typeface="Arial"/>
                <a:sym typeface="Arial"/>
              </a:rPr>
              <a:t>12-15_01 </a:t>
            </a:r>
            <a:r>
              <a:rPr lang="en-US" sz="1400" b="0" i="0" u="none" strike="noStrike" cap="none" dirty="0">
                <a:solidFill>
                  <a:srgbClr val="000000"/>
                </a:solidFill>
                <a:latin typeface="Arial"/>
                <a:ea typeface="Arial"/>
                <a:cs typeface="Arial"/>
                <a:sym typeface="Arial"/>
              </a:rPr>
              <a:t>CCMI GenePattern Notebook notebook in the list and then click it.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3</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Has everyone caught up to this point? </a:t>
            </a:r>
            <a:r>
              <a:rPr lang="en-US" sz="2200" b="1" i="1" u="none" strike="noStrike" cap="none">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a:solidFill>
                  <a:srgbClr val="000000"/>
                </a:solidFill>
                <a:latin typeface="Arial"/>
                <a:ea typeface="Arial"/>
                <a:cs typeface="Arial"/>
                <a:sym typeface="Arial"/>
              </a:rPr>
              <a:t>.</a:t>
            </a:r>
          </a:p>
          <a:p>
            <a:pPr marL="0" marR="0" lvl="0" indent="0" algn="l" rtl="0">
              <a:spcBef>
                <a:spcPts val="0"/>
              </a:spcBef>
              <a:buNone/>
            </a:pPr>
            <a:r>
              <a:rPr lang="en-US" sz="2200" b="0" i="0" u="none" strike="noStrike" cap="none">
                <a:solidFill>
                  <a:srgbClr val="000000"/>
                </a:solidFill>
                <a:latin typeface="Arial"/>
                <a:ea typeface="Arial"/>
                <a:cs typeface="Arial"/>
                <a:sym typeface="Arial"/>
              </a:rPr>
              <a:t>Okay, then I’m going to go ahead and explain what you’re seeing in this notebook.</a:t>
            </a: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47" name="Shape 3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a:solidFill>
                  <a:srgbClr val="000000"/>
                </a:solidFill>
                <a:latin typeface="Arial"/>
                <a:ea typeface="Arial"/>
                <a:cs typeface="Arial"/>
                <a:sym typeface="Arial"/>
              </a:rPr>
              <a:t>Finally, no discussion of notebook functionality would be complete without mentioning the ability to save, or revert to a saved checkpoint.</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This works just like saving and checkpointing in Microsoft Word or similar word processor. Both features are available in the File menu at the top of a notebook.</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1" i="1" u="none" strike="noStrike" cap="none">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One of the key features provided by the GenePattern Notebook environment are GenePattern cells. These cells are rendered as interactive widgets that provide the functionality of GenePattern inside the notebook environment.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And there are three subtypes of these cells.</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385" name="Shape 3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 first, and perhaps least interesting, of these types are authentication cells. </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These cells allow a researcher to authenticate with a GenePattern server.</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Doing this allows data sent to the server to be kept private, or even shared with other users.</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You will notice that the first GenePattern cell you see in the notebook is one of these authentication cells. Since you’ve already logged into the GenePattern Notebook Repository, the cell should currently be displaying a dialog asking you if you want to log in as the same user. You do, so go ahead and click the “Login as your username” button.</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1" i="1" u="none" strike="noStrike" cap="none">
                <a:solidFill>
                  <a:srgbClr val="000000"/>
                </a:solidFill>
                <a:latin typeface="Arial"/>
                <a:ea typeface="Arial"/>
                <a:cs typeface="Arial"/>
                <a:sym typeface="Arial"/>
              </a:rPr>
              <a:t>**Give people a moment to login.**</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These allow a researcher to upload data or set other parameters.</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For example, the first one of these you see - </a:t>
            </a:r>
            <a:r>
              <a:rPr lang="en-US" sz="1200" b="0" i="1" u="none" strike="noStrike" cap="none">
                <a:solidFill>
                  <a:srgbClr val="000000"/>
                </a:solidFill>
                <a:latin typeface="Arial"/>
                <a:ea typeface="Arial"/>
                <a:cs typeface="Arial"/>
                <a:sym typeface="Arial"/>
              </a:rPr>
              <a:t>PreprocessDataset</a:t>
            </a:r>
            <a:r>
              <a:rPr lang="en-US" sz="1200" b="0" i="0" u="none" strike="noStrike" cap="none">
                <a:solidFill>
                  <a:srgbClr val="000000"/>
                </a:solidFill>
                <a:latin typeface="Arial"/>
                <a:ea typeface="Arial"/>
                <a:cs typeface="Arial"/>
                <a:sym typeface="Arial"/>
              </a:rPr>
              <a:t> -is for an analysis module that preprocesses data, cleaning it up for further analysis. For example, it can remove saturation effects, reduce noise or other random fluctuations, filter out genes that don’t significantly differ, etc.</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For the purposes of this exercise, the form has already been filled out, but we want to go ahead and change one setting – the minimum fold change.</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All you need to do is set the min fold change parameter to the correct value, then click the Run button to launch the analysis. So I want all of you to go ahead and do that now.</a:t>
            </a:r>
          </a:p>
          <a:p>
            <a:pPr marL="216000" marR="0" lvl="0" indent="-2160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540"/>
              <a:buFont typeface="Noto Sans Symbols"/>
              <a:buChar char="●"/>
            </a:pPr>
            <a:r>
              <a:rPr lang="en-US" sz="1200" b="1" i="1" u="none" strike="noStrike" cap="none">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r>
              <a:rPr lang="en-US" sz="1200" b="0" i="0" u="none" strike="noStrike" cap="none">
                <a:solidFill>
                  <a:srgbClr val="000000"/>
                </a:solidFill>
                <a:latin typeface="Arial"/>
                <a:ea typeface="Arial"/>
                <a:cs typeface="Arial"/>
                <a:sym typeface="Arial"/>
              </a:rPr>
              <a:t> </a:t>
            </a:r>
          </a:p>
        </p:txBody>
      </p:sp>
      <p:sp>
        <p:nvSpPr>
          <p:cNvPr id="405" name="Shape 4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The third and final type 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If you’ve been following along, you’ve already clicked the </a:t>
            </a:r>
            <a:r>
              <a:rPr lang="en-US" sz="1400" b="0" i="1" u="none" strike="noStrike" cap="none">
                <a:solidFill>
                  <a:srgbClr val="000000"/>
                </a:solidFill>
                <a:latin typeface="Arial"/>
                <a:ea typeface="Arial"/>
                <a:cs typeface="Arial"/>
                <a:sym typeface="Arial"/>
              </a:rPr>
              <a:t>Run</a:t>
            </a:r>
            <a:r>
              <a:rPr lang="en-US" sz="1400" b="0" i="0" u="none" strike="noStrike" cap="none">
                <a:solidFill>
                  <a:srgbClr val="000000"/>
                </a:solidFill>
                <a:latin typeface="Arial"/>
                <a:ea typeface="Arial"/>
                <a:cs typeface="Arial"/>
                <a:sym typeface="Arial"/>
              </a:rPr>
              <a:t> button for the PreprocessDataset analysis. And when you clicked that button it should have created one of these cells below the initial analysis cell.</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If you look on the righthand side of the job cell, you should see your job’s current status. Output files or visualizations will appear once the job reaches the Completed state.</a:t>
            </a:r>
          </a:p>
          <a:p>
            <a:pPr marL="1143000" marR="0" lvl="0" indent="-228600" algn="l" rtl="0">
              <a:spcBef>
                <a:spcPts val="0"/>
              </a:spcBef>
              <a:buClr>
                <a:srgbClr val="000000"/>
              </a:buClr>
              <a:buSzPts val="630"/>
              <a:buFont typeface="Noto Sans Symbols"/>
              <a:buChar char="●"/>
            </a:pPr>
            <a:r>
              <a:rPr lang="en-US" sz="1400" b="0" i="0" u="none" strike="noStrike" cap="none">
                <a:solidFill>
                  <a:srgbClr val="000000"/>
                </a:solidFill>
                <a:latin typeface="Arial"/>
                <a:ea typeface="Arial"/>
                <a:cs typeface="Arial"/>
                <a:sym typeface="Arial"/>
              </a:rPr>
              <a:t> </a:t>
            </a: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a:solidFill>
                  <a:srgbClr val="000000"/>
                </a:solidFill>
                <a:latin typeface="Arial"/>
                <a:ea typeface="Arial"/>
                <a:cs typeface="Arial"/>
                <a:sym typeface="Arial"/>
              </a:rPr>
              <a:t>And now for my final slide of this section of the workshop: </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I want to note that the GenePattern Notebook environment can be ran in a variety of different ways.</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The first way you’ve already seen—using the GenePattern Notebook Repository. This method allows you to open a notebook in your browser and run it, no installation required.</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For those of you who prefer to run notebooks locally, may do so as well. GenePattern Notebook can be installed as an extension for Jupyter, through either the pip or conda package repositories.</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0" i="0" u="none" strike="noStrike" cap="none">
                <a:solidFill>
                  <a:srgbClr val="000000"/>
                </a:solidFill>
                <a:latin typeface="Arial"/>
                <a:ea typeface="Arial"/>
                <a:cs typeface="Arial"/>
                <a:sym typeface="Arial"/>
              </a:rPr>
              <a:t>Finally, we’ve made a Docker image of GenePattern Notebook available. It’s already configured and ready to go. And publicly available on DockerHub..</a:t>
            </a:r>
          </a:p>
          <a:p>
            <a:pPr marL="0" marR="0" lvl="0" indent="0" algn="l" rtl="0">
              <a:spcBef>
                <a:spcPts val="0"/>
              </a:spcBef>
              <a:buNone/>
            </a:pPr>
            <a:r>
              <a:rPr lang="en-US" sz="1600" b="0" i="0" u="none" strike="noStrike" cap="none">
                <a:solidFill>
                  <a:srgbClr val="000000"/>
                </a:solidFill>
                <a:latin typeface="Arial"/>
                <a:ea typeface="Arial"/>
                <a:cs typeface="Arial"/>
                <a:sym typeface="Arial"/>
              </a:rPr>
              <a:t>.</a:t>
            </a:r>
          </a:p>
          <a:p>
            <a:pPr marL="0" marR="0" lvl="0" indent="0" algn="l" rtl="0">
              <a:spcBef>
                <a:spcPts val="0"/>
              </a:spcBef>
              <a:buNone/>
            </a:pPr>
            <a:r>
              <a:rPr lang="en-US" sz="1600" b="1" i="1" u="none" strike="noStrike" cap="none">
                <a:solidFill>
                  <a:srgbClr val="000000"/>
                </a:solidFill>
                <a:latin typeface="Arial"/>
                <a:ea typeface="Arial"/>
                <a:cs typeface="Arial"/>
                <a:sym typeface="Arial"/>
              </a:rPr>
              <a:t>**Introduce Ted for the Data Preparation section.**</a:t>
            </a:r>
          </a:p>
        </p:txBody>
      </p:sp>
      <p:sp>
        <p:nvSpPr>
          <p:cNvPr id="500" name="Shape 5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9</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GenePattern</a:t>
            </a:r>
            <a:r>
              <a:rPr lang="en-US" dirty="0" smtClean="0"/>
              <a:t> is available on several public servers, providing accessibility with only a Web browser as a requirement.</a:t>
            </a:r>
          </a:p>
          <a:p>
            <a:r>
              <a:rPr lang="en-US" dirty="0" smtClean="0"/>
              <a:t>This year we</a:t>
            </a:r>
            <a:r>
              <a:rPr lang="en-US" baseline="0" dirty="0" smtClean="0"/>
              <a:t> announced </a:t>
            </a:r>
            <a:r>
              <a:rPr lang="en-US" baseline="0" dirty="0" err="1" smtClean="0"/>
              <a:t>GenePattern</a:t>
            </a:r>
            <a:r>
              <a:rPr lang="en-US" baseline="0" dirty="0" smtClean="0"/>
              <a:t> running on the Indiana University’s Mason </a:t>
            </a:r>
            <a:r>
              <a:rPr lang="en-US" baseline="0" dirty="0" err="1" smtClean="0"/>
              <a:t>supercompute</a:t>
            </a:r>
            <a:r>
              <a:rPr lang="en-US" baseline="0" dirty="0" smtClean="0"/>
              <a:t> resource, providing substantial additional compute and storage for the intensive analyses that increasingly require it</a:t>
            </a:r>
          </a:p>
          <a:p>
            <a:r>
              <a:rPr lang="en-US" baseline="0" dirty="0" smtClean="0"/>
              <a:t>We are also collaborating with PSC and TACC to create a gateway that would provide a </a:t>
            </a:r>
            <a:r>
              <a:rPr lang="en-US" baseline="0" dirty="0" err="1" smtClean="0"/>
              <a:t>GenePattern</a:t>
            </a:r>
            <a:r>
              <a:rPr lang="en-US" baseline="0" dirty="0" smtClean="0"/>
              <a:t> server that has access to the combined </a:t>
            </a:r>
            <a:r>
              <a:rPr lang="en-US" baseline="0" dirty="0" err="1" smtClean="0"/>
              <a:t>supercompute</a:t>
            </a:r>
            <a:r>
              <a:rPr lang="en-US" baseline="0" dirty="0" smtClean="0"/>
              <a:t> capabilities of those sites.</a:t>
            </a:r>
            <a:endParaRPr lang="en-US" dirty="0"/>
          </a:p>
        </p:txBody>
      </p:sp>
      <p:sp>
        <p:nvSpPr>
          <p:cNvPr id="4" name="Slide Number Placeholder 3"/>
          <p:cNvSpPr>
            <a:spLocks noGrp="1"/>
          </p:cNvSpPr>
          <p:nvPr>
            <p:ph type="sldNum" sz="quarter" idx="10"/>
          </p:nvPr>
        </p:nvSpPr>
        <p:spPr/>
        <p:txBody>
          <a:bodyPr/>
          <a:lstStyle/>
          <a:p>
            <a:fld id="{05E06863-E915-E842-99C6-5B855FBF49E7}" type="slidenum">
              <a:rPr lang="en-US" smtClean="0"/>
              <a:t>10</a:t>
            </a:fld>
            <a:endParaRPr lang="en-US"/>
          </a:p>
        </p:txBody>
      </p:sp>
    </p:spTree>
    <p:extLst>
      <p:ext uri="{BB962C8B-B14F-4D97-AF65-F5344CB8AC3E}">
        <p14:creationId xmlns:p14="http://schemas.microsoft.com/office/powerpoint/2010/main" val="411571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11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with the current release being in March and the next release in June.</a:t>
            </a:r>
          </a:p>
          <a:p>
            <a:pPr>
              <a:spcBef>
                <a:spcPct val="0"/>
              </a:spcBef>
              <a:buFontTx/>
              <a:buChar char="•"/>
            </a:pPr>
            <a:r>
              <a:rPr lang="en-US" baseline="0" dirty="0" smtClean="0">
                <a:ea typeface="ＭＳ Ｐゴシック" charset="-128"/>
                <a:cs typeface="ＭＳ Ｐゴシック" charset="-128"/>
              </a:rPr>
              <a:t>There are 40,000 users, both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hosted server runs around 4000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has had contributions that have widened the scope of available analyses</a:t>
            </a:r>
            <a:endParaRPr lang="en-US" dirty="0" smtClean="0">
              <a:ea typeface="ＭＳ Ｐゴシック" charset="-128"/>
              <a:cs typeface="ＭＳ Ｐゴシック" charset="-128"/>
            </a:endParaRPr>
          </a:p>
          <a:p>
            <a:pPr>
              <a:spcBef>
                <a:spcPct val="0"/>
              </a:spcBef>
              <a:buFontTx/>
              <a:buChar char="•"/>
            </a:pPr>
            <a:r>
              <a:rPr lang="en-US" dirty="0" smtClean="0">
                <a:ea typeface="ＭＳ Ｐゴシック" charset="-128"/>
                <a:cs typeface="ＭＳ Ｐゴシック" charset="-128"/>
              </a:rPr>
              <a:t>Having come to this point, what are the current needs for the integrative genomics</a:t>
            </a:r>
            <a:r>
              <a:rPr lang="en-US" baseline="0" dirty="0" smtClean="0">
                <a:ea typeface="ＭＳ Ｐゴシック" charset="-128"/>
                <a:cs typeface="ＭＳ Ｐゴシック" charset="-128"/>
              </a:rPr>
              <a:t> community in general and the cancer research community in specific?</a:t>
            </a:r>
            <a:endParaRPr lang="en-US" dirty="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13</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14</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15</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16</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Another important object is the pipeline.</a:t>
            </a:r>
            <a:r>
              <a:rPr lang="en-US" sz="1800" baseline="0" dirty="0" smtClean="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smtClean="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4"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5"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6"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7"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8"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sp>
        <p:nvSpPr>
          <p:cNvPr id="9"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prstTxWarp prst="textNoShape">
              <a:avLst/>
            </a:prstTxWarp>
          </a:bodyPr>
          <a:lstStyle/>
          <a:p>
            <a:pPr algn="ctr" defTabSz="1830388" eaLnBrk="0" hangingPunct="0">
              <a:defRPr/>
            </a:pPr>
            <a:endParaRPr lang="en-US" sz="3500">
              <a:solidFill>
                <a:prstClr val="black"/>
              </a:solidFill>
              <a:latin typeface="Tahoma" charset="0"/>
              <a:ea typeface="ＭＳ Ｐゴシック" charset="-128"/>
            </a:endParaRPr>
          </a:p>
        </p:txBody>
      </p:sp>
      <p:pic>
        <p:nvPicPr>
          <p:cNvPr id="10"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1"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prstTxWarp prst="textNoShape">
              <a:avLst/>
            </a:prstTxWarp>
            <a:spAutoFit/>
          </a:bodyPr>
          <a:lstStyle/>
          <a:p>
            <a:pPr defTabSz="1830388" eaLnBrk="0" hangingPunct="0">
              <a:defRPr/>
            </a:pPr>
            <a:r>
              <a:rPr lang="en-US" sz="1700">
                <a:solidFill>
                  <a:prstClr val="black"/>
                </a:solidFill>
                <a:latin typeface="Tahoma" charset="0"/>
                <a:ea typeface="ＭＳ Ｐゴシック" charset="-128"/>
              </a:rPr>
              <a:t>The Broad Institute of MIT and Harvard</a:t>
            </a:r>
          </a:p>
        </p:txBody>
      </p:sp>
      <p:cxnSp>
        <p:nvCxnSpPr>
          <p:cNvPr id="14" name="Straight Connector 13"/>
          <p:cNvCxnSpPr>
            <a:cxnSpLocks noChangeShapeType="1"/>
          </p:cNvCxnSpPr>
          <p:nvPr userDrawn="1"/>
        </p:nvCxnSpPr>
        <p:spPr bwMode="auto">
          <a:xfrm flipV="1">
            <a:off x="304800" y="758825"/>
            <a:ext cx="87566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p:spPr>
      </p:cxnSp>
      <p:sp>
        <p:nvSpPr>
          <p:cNvPr id="16" name="Rectangle 2"/>
          <p:cNvSpPr>
            <a:spLocks noGrp="1" noChangeArrowheads="1"/>
          </p:cNvSpPr>
          <p:nvPr>
            <p:ph type="title"/>
          </p:nvPr>
        </p:nvSpPr>
        <p:spPr bwMode="auto">
          <a:xfrm>
            <a:off x="314325" y="106362"/>
            <a:ext cx="8229600" cy="655638"/>
          </a:xfrm>
          <a:prstGeom prst="rect">
            <a:avLst/>
          </a:prstGeom>
          <a:noFill/>
          <a:ln w="9525">
            <a:noFill/>
            <a:miter lim="800000"/>
            <a:headEnd/>
            <a:tailEnd/>
          </a:ln>
        </p:spPr>
        <p:txBody>
          <a:bodyPr/>
          <a:lstStyle>
            <a:lvl1pPr algn="l">
              <a:defRPr sz="3600" b="1"/>
            </a:lvl1pPr>
          </a:lstStyle>
          <a:p>
            <a:pPr lvl="0"/>
            <a:r>
              <a:rPr lang="en-US" dirty="0"/>
              <a:t>Click to edit Master title style</a:t>
            </a:r>
          </a:p>
        </p:txBody>
      </p:sp>
    </p:spTree>
    <p:extLst>
      <p:ext uri="{BB962C8B-B14F-4D97-AF65-F5344CB8AC3E}">
        <p14:creationId xmlns:p14="http://schemas.microsoft.com/office/powerpoint/2010/main" val="378345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12/15/17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12/15/17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12/15/17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12/15/17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12/15/17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12/15/17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12/15/17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12/15/17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12/15/17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64" r:id="rId13"/>
    <p:sldLayoutId id="2147483685" r:id="rId14"/>
  </p:sldLayoutIdLst>
  <p:txStyles>
    <p:titleStyle>
      <a:lvl1pPr algn="ctr" defTabSz="914400" rtl="0" eaLnBrk="1" latinLnBrk="0" hangingPunct="1">
        <a:spcBef>
          <a:spcPct val="0"/>
        </a:spcBef>
        <a:buNone/>
        <a:defRPr sz="4400" kern="1200">
          <a:solidFill>
            <a:schemeClr val="tx1"/>
          </a:solidFill>
          <a:latin typeface="+mj-lt"/>
          <a:ea typeface="+mj-ea"/>
          <a:cs typeface="Avenir Heavy"/>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Avenir Heavy"/>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Avenir Heavy"/>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Avenir Heavy"/>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p-dev-ami.genepattern.org" TargetMode="External"/><Relationship Id="rId4" Type="http://schemas.openxmlformats.org/officeDocument/2006/relationships/hyperlink" Target="http://www.genepattern.org" TargetMode="External"/><Relationship Id="rId5" Type="http://schemas.openxmlformats.org/officeDocument/2006/relationships/image" Target="../media/image39.png"/><Relationship Id="rId6" Type="http://schemas.openxmlformats.org/officeDocument/2006/relationships/image" Target="../media/image40.jpg"/><Relationship Id="rId7" Type="http://schemas.openxmlformats.org/officeDocument/2006/relationships/image" Target="../media/image41.jp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hyperlink" Target="about:blank" TargetMode="External"/><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3.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5.jp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7.jpg"/><Relationship Id="rId5" Type="http://schemas.openxmlformats.org/officeDocument/2006/relationships/image" Target="../media/image68.jp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70.png"/><Relationship Id="rId5"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b="1" dirty="0" smtClean="0">
                <a:ea typeface="ＭＳ Ｐゴシック" pitchFamily="-109" charset="-128"/>
              </a:rPr>
              <a:t/>
            </a:r>
            <a:br>
              <a:rPr lang="en-US" b="1" dirty="0" smtClean="0">
                <a:ea typeface="ＭＳ Ｐゴシック" pitchFamily="-109" charset="-128"/>
              </a:rPr>
            </a:br>
            <a:r>
              <a:rPr lang="en-US" sz="3200" b="1" dirty="0" smtClean="0">
                <a:ea typeface="ＭＳ Ｐゴシック" pitchFamily="-109" charset="-128"/>
              </a:rPr>
              <a:t>December 15, 2017</a:t>
            </a:r>
            <a:r>
              <a:rPr lang="en-US" sz="2400" b="1" dirty="0" smtClean="0">
                <a:solidFill>
                  <a:prstClr val="black"/>
                </a:solidFill>
                <a:ea typeface="ＭＳ Ｐゴシック" pitchFamily="-109" charset="-128"/>
              </a:rPr>
              <a:t/>
            </a:r>
            <a:br>
              <a:rPr lang="en-US" sz="2400" b="1" dirty="0" smtClean="0">
                <a:solidFill>
                  <a:prstClr val="black"/>
                </a:solidFill>
                <a:ea typeface="ＭＳ Ｐゴシック" pitchFamily="-109" charset="-128"/>
              </a:rPr>
            </a:b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a:solidFill>
                  <a:prstClr val="black"/>
                </a:solidFill>
                <a:ea typeface="ＭＳ Ｐゴシック" pitchFamily="-109" charset="-128"/>
              </a:rPr>
              <a:t>Edwin </a:t>
            </a:r>
            <a:r>
              <a:rPr lang="en-US" sz="2400" b="1" dirty="0" smtClean="0">
                <a:solidFill>
                  <a:prstClr val="black"/>
                </a:solidFill>
                <a:ea typeface="ＭＳ Ｐゴシック" pitchFamily="-109" charset="-128"/>
              </a:rPr>
              <a:t>Juarez</a:t>
            </a:r>
            <a:r>
              <a:rPr lang="en-US" sz="2400" b="1" dirty="0" smtClean="0">
                <a:ea typeface="ＭＳ Ｐゴシック" pitchFamily="-109" charset="-128"/>
              </a:rPr>
              <a:t>	</a:t>
            </a:r>
            <a:r>
              <a:rPr lang="en-US" sz="2400" b="1" dirty="0" smtClean="0">
                <a:solidFill>
                  <a:prstClr val="black"/>
                </a:solidFill>
                <a:ea typeface="ＭＳ Ｐゴシック" pitchFamily="-109" charset="-128"/>
              </a:rPr>
              <a:t>Ted Liefeld	Michael Reich</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r>
              <a:rPr lang="en-US" sz="2800" dirty="0" smtClean="0"/>
              <a:t>Public server at Broad Institute </a:t>
            </a:r>
            <a:r>
              <a:rPr lang="en-US" sz="1800" dirty="0" smtClean="0"/>
              <a:t>(</a:t>
            </a:r>
            <a:r>
              <a:rPr lang="en-US" sz="1800" dirty="0" err="1" smtClean="0">
                <a:solidFill>
                  <a:srgbClr val="000090"/>
                </a:solidFill>
              </a:rPr>
              <a:t>genepattern.broadinstitute.org</a:t>
            </a:r>
            <a:r>
              <a:rPr lang="en-US" sz="1800" dirty="0" smtClean="0"/>
              <a:t>)</a:t>
            </a:r>
            <a:endParaRPr lang="en-US" sz="2800" dirty="0" smtClean="0"/>
          </a:p>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a:hlinkClick r:id="rId3"/>
              </a:rPr>
              <a:t>gp-dev-</a:t>
            </a:r>
            <a:r>
              <a:rPr lang="en-US" sz="1800" dirty="0" smtClean="0">
                <a:hlinkClick r:id="rId3"/>
              </a:rPr>
              <a:t>ami.genepattern.org</a:t>
            </a:r>
            <a:r>
              <a:rPr lang="en-US" sz="1800" dirty="0" smtClean="0"/>
              <a:t>)</a:t>
            </a:r>
          </a:p>
          <a:p>
            <a:endParaRPr lang="en-US" sz="1800" dirty="0" smtClean="0"/>
          </a:p>
          <a:p>
            <a:r>
              <a:rPr lang="en-US" sz="2800" dirty="0"/>
              <a:t>Public server at Indiana U, backed by Mason HPC cluster (</a:t>
            </a:r>
            <a:r>
              <a:rPr lang="en-US" sz="2800" dirty="0" err="1">
                <a:solidFill>
                  <a:srgbClr val="000090"/>
                </a:solidFill>
              </a:rPr>
              <a:t>gp.indiana.iu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499279" y="4486336"/>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8" name="Group 7"/>
          <p:cNvGrpSpPr/>
          <p:nvPr/>
        </p:nvGrpSpPr>
        <p:grpSpPr>
          <a:xfrm>
            <a:off x="598056" y="926445"/>
            <a:ext cx="708958" cy="695627"/>
            <a:chOff x="1227605" y="1151131"/>
            <a:chExt cx="695627" cy="695627"/>
          </a:xfrm>
        </p:grpSpPr>
        <p:pic>
          <p:nvPicPr>
            <p:cNvPr id="9" name="Picture 8" descr="broadlogo_400x40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7605" y="1151131"/>
              <a:ext cx="695627" cy="695627"/>
            </a:xfrm>
            <a:prstGeom prst="rect">
              <a:avLst/>
            </a:prstGeom>
          </p:spPr>
        </p:pic>
        <p:pic>
          <p:nvPicPr>
            <p:cNvPr id="10" name="Picture 9"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7605" y="1478251"/>
              <a:ext cx="368507" cy="368507"/>
            </a:xfrm>
            <a:prstGeom prst="rect">
              <a:avLst/>
            </a:prstGeom>
          </p:spPr>
        </p:pic>
      </p:grpSp>
      <p:grpSp>
        <p:nvGrpSpPr>
          <p:cNvPr id="12" name="Group 11"/>
          <p:cNvGrpSpPr/>
          <p:nvPr/>
        </p:nvGrpSpPr>
        <p:grpSpPr>
          <a:xfrm>
            <a:off x="233298" y="5446573"/>
            <a:ext cx="1438475" cy="1411427"/>
            <a:chOff x="2313479" y="3201977"/>
            <a:chExt cx="1411427" cy="1411427"/>
          </a:xfrm>
        </p:grpSpPr>
        <p:pic>
          <p:nvPicPr>
            <p:cNvPr id="13" name="Picture 12" descr="AMI logo 128x1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589234" y="3305197"/>
            <a:ext cx="726603" cy="725752"/>
            <a:chOff x="2802847" y="1762277"/>
            <a:chExt cx="712940" cy="725752"/>
          </a:xfrm>
        </p:grpSpPr>
        <p:pic>
          <p:nvPicPr>
            <p:cNvPr id="17" name="Picture 16" descr="indiana-university-logo-250x25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1763486"/>
            <a:ext cx="1600270" cy="1172065"/>
          </a:xfrm>
          <a:prstGeom prst="rect">
            <a:avLst/>
          </a:prstGeom>
        </p:spPr>
      </p:pic>
    </p:spTree>
    <p:extLst>
      <p:ext uri="{BB962C8B-B14F-4D97-AF65-F5344CB8AC3E}">
        <p14:creationId xmlns:p14="http://schemas.microsoft.com/office/powerpoint/2010/main" val="389597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93134" y="106363"/>
            <a:ext cx="8932334" cy="655637"/>
          </a:xfrm>
        </p:spPr>
        <p:txBody>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93134" y="1060857"/>
            <a:ext cx="6496538" cy="5580836"/>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3.9.10 (5/2017)</a:t>
            </a:r>
          </a:p>
          <a:p>
            <a:pPr marL="800100" indent="-285750" defTabSz="1830388">
              <a:spcBef>
                <a:spcPts val="0"/>
              </a:spcBef>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Public server runs ~4,000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4" name="Picture 3" descr="genepattern-w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109" y="1144719"/>
            <a:ext cx="2228494" cy="1716565"/>
          </a:xfrm>
          <a:prstGeom prst="rect">
            <a:avLst/>
          </a:prstGeom>
          <a:effectLst>
            <a:outerShdw blurRad="50800" dist="38100" dir="2700000" algn="tl" rotWithShape="0">
              <a:prstClr val="black">
                <a:alpha val="40000"/>
              </a:prstClr>
            </a:outerShdw>
          </a:effectLst>
        </p:spPr>
      </p:pic>
      <p:pic>
        <p:nvPicPr>
          <p:cNvPr id="5" name="Picture 4" descr="gpar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spTree>
    <p:extLst>
      <p:ext uri="{BB962C8B-B14F-4D97-AF65-F5344CB8AC3E}">
        <p14:creationId xmlns:p14="http://schemas.microsoft.com/office/powerpoint/2010/main" val="32776909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you do with </a:t>
            </a:r>
            <a:r>
              <a:rPr lang="en-US" dirty="0" err="1" smtClean="0"/>
              <a:t>GenePattern</a:t>
            </a:r>
            <a:endParaRPr lang="en-US" dirty="0"/>
          </a:p>
        </p:txBody>
      </p:sp>
      <p:sp>
        <p:nvSpPr>
          <p:cNvPr id="3" name="Content Placeholder 2"/>
          <p:cNvSpPr>
            <a:spLocks noGrp="1"/>
          </p:cNvSpPr>
          <p:nvPr>
            <p:ph idx="1"/>
          </p:nvPr>
        </p:nvSpPr>
        <p:spPr>
          <a:xfrm>
            <a:off x="457200" y="1600200"/>
            <a:ext cx="8229600" cy="4606925"/>
          </a:xfrm>
        </p:spPr>
        <p:txBody>
          <a:bodyPr>
            <a:normAutofit fontScale="85000" lnSpcReduction="10000"/>
          </a:bodyPr>
          <a:lstStyle/>
          <a:p>
            <a:r>
              <a:rPr lang="en-US" dirty="0" smtClean="0"/>
              <a:t>Find significantly expressed genes</a:t>
            </a:r>
          </a:p>
          <a:p>
            <a:r>
              <a:rPr lang="en-US" dirty="0" smtClean="0"/>
              <a:t>Find enriched pathways</a:t>
            </a:r>
          </a:p>
          <a:p>
            <a:r>
              <a:rPr lang="en-US" dirty="0" smtClean="0"/>
              <a:t>Identify inherent structure of a dataset</a:t>
            </a:r>
          </a:p>
          <a:p>
            <a:r>
              <a:rPr lang="en-US" dirty="0" smtClean="0"/>
              <a:t>Create a model that will predict the phenotype of an unknown sample</a:t>
            </a:r>
          </a:p>
          <a:p>
            <a:r>
              <a:rPr lang="en-US" dirty="0" smtClean="0"/>
              <a:t>Identify sequence variation (copy number, SNP, etc.) </a:t>
            </a:r>
          </a:p>
          <a:p>
            <a:r>
              <a:rPr lang="en-US" dirty="0" smtClean="0"/>
              <a:t>Perform disease-specific analyses, e.g. genomic identification of significant targets in cancer (GISTIC)</a:t>
            </a:r>
          </a:p>
          <a:p>
            <a:r>
              <a:rPr lang="en-US" dirty="0" smtClean="0"/>
              <a:t>Encapsulate and reproduce your workflows</a:t>
            </a:r>
          </a:p>
          <a:p>
            <a:r>
              <a:rPr lang="en-US" dirty="0" smtClean="0"/>
              <a:t>Much more!</a:t>
            </a:r>
            <a:endParaRPr lang="en-US" dirty="0"/>
          </a:p>
        </p:txBody>
      </p:sp>
    </p:spTree>
    <p:extLst>
      <p:ext uri="{BB962C8B-B14F-4D97-AF65-F5344CB8AC3E}">
        <p14:creationId xmlns:p14="http://schemas.microsoft.com/office/powerpoint/2010/main" val="13921595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10/2017</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smtClean="0">
                <a:latin typeface="+mn-lt"/>
                <a:ea typeface="ＭＳ Ｐゴシック" pitchFamily="-109" charset="-128"/>
                <a:cs typeface="ＭＳ Ｐゴシック" pitchFamily="-109" charset="-128"/>
              </a:rPr>
              <a:t>Pipelines in </a:t>
            </a:r>
            <a:r>
              <a:rPr lang="en-US" sz="3600" b="1" dirty="0" err="1" smtClean="0">
                <a:latin typeface="+mn-lt"/>
                <a:ea typeface="ＭＳ Ｐゴシック" pitchFamily="-109" charset="-128"/>
                <a:cs typeface="ＭＳ Ｐゴシック" pitchFamily="-109" charset="-128"/>
              </a:rPr>
              <a:t>GenePattern</a:t>
            </a:r>
            <a:endParaRPr lang="en-US" sz="3600" b="1" dirty="0" smtClean="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0" tIns="22850" rIns="45700" bIns="22850"/>
          <a:lstStyle/>
          <a:p>
            <a:pPr>
              <a:buSzPct val="25000"/>
            </a:pPr>
            <a:r>
              <a:rPr lang="en-US" sz="3600" b="1" dirty="0" smtClean="0">
                <a:solidFill>
                  <a:srgbClr val="000000"/>
                </a:solidFill>
                <a:latin typeface="Calibri" charset="0"/>
                <a:cs typeface="Calibri" charset="0"/>
                <a:sym typeface="Calibri" charset="0"/>
              </a:rPr>
              <a:t>How GenePattern works</a:t>
            </a:r>
            <a:endParaRPr lang="en-US" sz="3600" b="1" dirty="0">
              <a:solidFill>
                <a:srgbClr val="000000"/>
              </a:solidFill>
              <a:latin typeface="Calibri" charset="0"/>
              <a:cs typeface="Calibri" charset="0"/>
              <a:sym typeface="Calibri" charset="0"/>
            </a:endParaRP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smtClean="0">
                  <a:solidFill>
                    <a:srgbClr val="000000"/>
                  </a:solidFill>
                  <a:cs typeface="Arial" charset="0"/>
                  <a:sym typeface="Arial" charset="0"/>
                </a:rPr>
                <a:t>Local GP Server</a:t>
              </a:r>
              <a:endParaRPr lang="en-US" sz="1400" dirty="0">
                <a:solidFill>
                  <a:srgbClr val="000000"/>
                </a:solidFill>
                <a:cs typeface="Arial" charset="0"/>
                <a:sym typeface="Arial" charset="0"/>
              </a:endParaRP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60388" y="1327150"/>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pic>
          <p:nvPicPr>
            <p:cNvPr id="34823" name="Shape 3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525" y="1060450"/>
              <a:ext cx="4095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grpSp>
        <p:nvGrpSpPr>
          <p:cNvPr id="50" name="Shape 362"/>
          <p:cNvGrpSpPr/>
          <p:nvPr/>
        </p:nvGrpSpPr>
        <p:grpSpPr>
          <a:xfrm>
            <a:off x="550332" y="3092313"/>
            <a:ext cx="1298977" cy="1685802"/>
            <a:chOff x="381000" y="3874271"/>
            <a:chExt cx="1542394" cy="2001707"/>
          </a:xfrm>
          <a:solidFill>
            <a:schemeClr val="accent6">
              <a:lumMod val="60000"/>
              <a:lumOff val="40000"/>
            </a:schemeClr>
          </a:solidFill>
        </p:grpSpPr>
        <p:sp>
          <p:nvSpPr>
            <p:cNvPr id="51" name="Shape 363"/>
            <p:cNvSpPr/>
            <p:nvPr/>
          </p:nvSpPr>
          <p:spPr>
            <a:xfrm>
              <a:off x="381000" y="3874271"/>
              <a:ext cx="1542394" cy="2001707"/>
            </a:xfrm>
            <a:prstGeom prst="flowChartMagneticDisk">
              <a:avLst/>
            </a:prstGeom>
            <a:grpFill/>
            <a:ln w="9525" cap="flat" cmpd="sng">
              <a:solidFill>
                <a:schemeClr val="lt1"/>
              </a:solidFill>
              <a:prstDash val="solid"/>
              <a:round/>
              <a:headEnd type="none" w="med" len="med"/>
              <a:tailEnd type="none" w="med" len="med"/>
            </a:ln>
          </p:spPr>
          <p:txBody>
            <a:bodyPr lIns="91425" tIns="45700" rIns="91425" bIns="45700"/>
            <a:lstStyle/>
            <a:p>
              <a:pPr algn="ctr">
                <a:spcBef>
                  <a:spcPts val="0"/>
                </a:spcBef>
                <a:buSzPct val="25000"/>
                <a:defRPr/>
              </a:pPr>
              <a:r>
                <a:rPr lang="en-US" dirty="0">
                  <a:solidFill>
                    <a:srgbClr val="000000"/>
                  </a:solidFill>
                  <a:latin typeface="Calibri"/>
                  <a:ea typeface="Calibri"/>
                  <a:cs typeface="Calibri"/>
                  <a:sym typeface="Calibri"/>
                </a:rPr>
                <a:t>Beta</a:t>
              </a:r>
            </a:p>
            <a:p>
              <a:pPr algn="ctr">
                <a:spcBef>
                  <a:spcPts val="0"/>
                </a:spcBef>
                <a:buSzPct val="25000"/>
                <a:defRPr/>
              </a:pPr>
              <a:r>
                <a:rPr lang="en-US" dirty="0">
                  <a:solidFill>
                    <a:srgbClr val="000000"/>
                  </a:solidFill>
                  <a:latin typeface="Calibri"/>
                  <a:ea typeface="Calibri"/>
                  <a:cs typeface="Calibri"/>
                  <a:sym typeface="Calibri"/>
                </a:rPr>
                <a:t>Repository</a:t>
              </a:r>
            </a:p>
          </p:txBody>
        </p:sp>
        <p:pic>
          <p:nvPicPr>
            <p:cNvPr id="52" name="Shape 364"/>
            <p:cNvPicPr preferRelativeResize="0"/>
            <p:nvPr/>
          </p:nvPicPr>
          <p:blipFill rotWithShape="1">
            <a:blip r:embed="rId3">
              <a:alphaModFix/>
            </a:blip>
            <a:srcRect/>
            <a:stretch/>
          </p:blipFill>
          <p:spPr>
            <a:xfrm>
              <a:off x="900198" y="5206491"/>
              <a:ext cx="567331" cy="603434"/>
            </a:xfrm>
            <a:prstGeom prst="rect">
              <a:avLst/>
            </a:prstGeom>
            <a:grpFill/>
            <a:ln>
              <a:noFill/>
            </a:ln>
          </p:spPr>
        </p:pic>
      </p:grpSp>
      <p:sp>
        <p:nvSpPr>
          <p:cNvPr id="34837" name="Shape 363"/>
          <p:cNvSpPr>
            <a:spLocks noChangeArrowheads="1"/>
          </p:cNvSpPr>
          <p:nvPr/>
        </p:nvSpPr>
        <p:spPr bwMode="auto">
          <a:xfrm>
            <a:off x="550863" y="4778375"/>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959475"/>
            <a:ext cx="6286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36625" y="4398963"/>
            <a:ext cx="652463" cy="307975"/>
          </a:xfrm>
          <a:prstGeom prst="rect">
            <a:avLst/>
          </a:prstGeom>
          <a:noFill/>
          <a:ln>
            <a:noFill/>
          </a:ln>
        </p:spPr>
        <p:txBody>
          <a:bodyPr wrap="none">
            <a:spAutoFit/>
          </a:bodyPr>
          <a:lstStyle/>
          <a:p>
            <a:pPr>
              <a:defRPr/>
            </a:pPr>
            <a:r>
              <a:rPr lang="en-US" sz="1400" b="1" dirty="0">
                <a:solidFill>
                  <a:schemeClr val="bg1">
                    <a:lumMod val="75000"/>
                  </a:schemeClr>
                </a:solidFill>
              </a:rPr>
              <a:t>BETA</a:t>
            </a:r>
          </a:p>
        </p:txBody>
      </p:sp>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171700" y="2094359"/>
            <a:ext cx="801204" cy="4106005"/>
            <a:chOff x="2171700" y="2094359"/>
            <a:chExt cx="801204"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Callout 5"/>
            <p:cNvSpPr/>
            <p:nvPr/>
          </p:nvSpPr>
          <p:spPr>
            <a:xfrm>
              <a:off x="2171700" y="2181225"/>
              <a:ext cx="801204" cy="3937000"/>
            </a:xfrm>
            <a:prstGeom prst="rightArrowCallout">
              <a:avLst>
                <a:gd name="adj1" fmla="val 25000"/>
                <a:gd name="adj2" fmla="val 25000"/>
                <a:gd name="adj3" fmla="val 22243"/>
                <a:gd name="adj4" fmla="val 22248"/>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8619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a:solidFill>
                  <a:srgbClr val="050505"/>
                </a:solidFill>
                <a:latin typeface="Arial"/>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79" name="Shape 279"/>
          <p:cNvPicPr preferRelativeResize="0"/>
          <p:nvPr/>
        </p:nvPicPr>
        <p:blipFill rotWithShape="1">
          <a:blip r:embed="rId4">
            <a:alphaModFix/>
          </a:blip>
          <a:srcRect/>
          <a:stretch/>
        </p:blipFill>
        <p:spPr>
          <a:xfrm>
            <a:off x="1595880" y="2103120"/>
            <a:ext cx="7345800" cy="41209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36552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515775" y="2071759"/>
            <a:ext cx="4239062"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Introduction and Overview</a:t>
            </a:r>
          </a:p>
          <a:p>
            <a:pPr marL="342900" indent="-342900">
              <a:lnSpc>
                <a:spcPct val="90000"/>
              </a:lnSpc>
              <a:spcBef>
                <a:spcPct val="20000"/>
              </a:spcBef>
              <a:buFont typeface="Arial"/>
              <a:buChar char="•"/>
            </a:pPr>
            <a:r>
              <a:rPr lang="en-US" sz="2000" dirty="0" smtClean="0">
                <a:cs typeface="Avenir Book"/>
              </a:rPr>
              <a:t>File Formats</a:t>
            </a:r>
            <a:endParaRPr lang="en-US" sz="2000" dirty="0">
              <a:cs typeface="Avenir Book"/>
            </a:endParaRPr>
          </a:p>
          <a:p>
            <a:pPr marL="342900" indent="-342900">
              <a:lnSpc>
                <a:spcPct val="90000"/>
              </a:lnSpc>
              <a:spcBef>
                <a:spcPct val="20000"/>
              </a:spcBef>
              <a:buFont typeface="Arial"/>
              <a:buChar char="•"/>
            </a:pPr>
            <a:r>
              <a:rPr lang="en-US" sz="2000" dirty="0">
                <a:cs typeface="Avenir Book"/>
              </a:rPr>
              <a:t>GenePattern </a:t>
            </a:r>
            <a:r>
              <a:rPr lang="en-US" sz="2000" dirty="0" smtClean="0">
                <a:cs typeface="Avenir Book"/>
              </a:rPr>
              <a:t>Notebook Features</a:t>
            </a:r>
          </a:p>
          <a:p>
            <a:pPr marL="342900" indent="-342900">
              <a:lnSpc>
                <a:spcPct val="90000"/>
              </a:lnSpc>
              <a:spcBef>
                <a:spcPct val="20000"/>
              </a:spcBef>
              <a:buFont typeface="Arial"/>
              <a:buChar char="•"/>
            </a:pPr>
            <a:r>
              <a:rPr lang="en-US" sz="2000" dirty="0" smtClean="0">
                <a:cs typeface="Avenir Book"/>
              </a:rPr>
              <a:t>Differential Analysis</a:t>
            </a: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smtClean="0">
                <a:cs typeface="Avenir Book"/>
              </a:rPr>
              <a:t>Gene Set Enrichment Analysis (GSEA)</a:t>
            </a:r>
          </a:p>
          <a:p>
            <a:pPr marL="342900" indent="-342900">
              <a:lnSpc>
                <a:spcPct val="90000"/>
              </a:lnSpc>
              <a:spcBef>
                <a:spcPct val="20000"/>
              </a:spcBef>
              <a:buFont typeface="Arial"/>
              <a:buChar char="•"/>
            </a:pPr>
            <a:r>
              <a:rPr lang="en-US" sz="2000" dirty="0" smtClean="0">
                <a:cs typeface="Avenir Book"/>
              </a:rPr>
              <a:t>Lunch</a:t>
            </a:r>
          </a:p>
          <a:p>
            <a:pPr marL="342900" indent="-342900">
              <a:lnSpc>
                <a:spcPct val="90000"/>
              </a:lnSpc>
              <a:spcBef>
                <a:spcPct val="20000"/>
              </a:spcBef>
              <a:buFontTx/>
              <a:buChar char="•"/>
            </a:pPr>
            <a:endParaRPr lang="en-US" sz="2000" dirty="0">
              <a:cs typeface="Avenir Book"/>
            </a:endParaRPr>
          </a:p>
        </p:txBody>
      </p:sp>
      <p:sp>
        <p:nvSpPr>
          <p:cNvPr id="5" name="Content Placeholder 2"/>
          <p:cNvSpPr txBox="1">
            <a:spLocks/>
          </p:cNvSpPr>
          <p:nvPr/>
        </p:nvSpPr>
        <p:spPr bwMode="auto">
          <a:xfrm>
            <a:off x="4860020" y="2071759"/>
            <a:ext cx="3762009"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000" dirty="0" smtClean="0">
                <a:cs typeface="Avenir Book"/>
              </a:rPr>
              <a:t>Clustering</a:t>
            </a:r>
          </a:p>
          <a:p>
            <a:pPr marL="342900" indent="-342900">
              <a:lnSpc>
                <a:spcPct val="90000"/>
              </a:lnSpc>
              <a:spcBef>
                <a:spcPct val="20000"/>
              </a:spcBef>
              <a:buFont typeface="Arial"/>
              <a:buChar char="•"/>
            </a:pPr>
            <a:r>
              <a:rPr lang="en-US" sz="2000" dirty="0" smtClean="0">
                <a:cs typeface="Avenir Book"/>
              </a:rPr>
              <a:t>Dimension Reduction</a:t>
            </a:r>
          </a:p>
          <a:p>
            <a:pPr marL="342900" indent="-342900">
              <a:lnSpc>
                <a:spcPct val="90000"/>
              </a:lnSpc>
              <a:spcBef>
                <a:spcPct val="20000"/>
              </a:spcBef>
              <a:buFont typeface="Arial"/>
              <a:buChar char="•"/>
            </a:pPr>
            <a:r>
              <a:rPr lang="en-US" sz="2000" dirty="0" smtClean="0">
                <a:cs typeface="Avenir Book"/>
              </a:rPr>
              <a:t>Classification/Prediction</a:t>
            </a:r>
          </a:p>
          <a:p>
            <a:pPr marL="342900" indent="-342900">
              <a:lnSpc>
                <a:spcPct val="90000"/>
              </a:lnSpc>
              <a:spcBef>
                <a:spcPct val="20000"/>
              </a:spcBef>
              <a:buFont typeface="Arial"/>
              <a:buChar char="•"/>
            </a:pPr>
            <a:r>
              <a:rPr lang="en-US" sz="2000" dirty="0" smtClean="0">
                <a:cs typeface="Avenir Book"/>
              </a:rPr>
              <a:t>Break</a:t>
            </a:r>
          </a:p>
          <a:p>
            <a:pPr marL="342900" indent="-342900">
              <a:lnSpc>
                <a:spcPct val="90000"/>
              </a:lnSpc>
              <a:spcBef>
                <a:spcPct val="20000"/>
              </a:spcBef>
              <a:buFont typeface="Arial"/>
              <a:buChar char="•"/>
            </a:pPr>
            <a:r>
              <a:rPr lang="en-US" sz="2000" dirty="0" smtClean="0">
                <a:cs typeface="Avenir Book"/>
              </a:rPr>
              <a:t>Additional GenePattern Notebook features</a:t>
            </a:r>
          </a:p>
          <a:p>
            <a:pPr marL="342900" indent="-342900">
              <a:lnSpc>
                <a:spcPct val="90000"/>
              </a:lnSpc>
              <a:spcBef>
                <a:spcPct val="20000"/>
              </a:spcBef>
              <a:buFont typeface="Arial"/>
              <a:buChar char="•"/>
            </a:pPr>
            <a:r>
              <a:rPr lang="en-US" sz="2000" dirty="0" smtClean="0">
                <a:cs typeface="Avenir Book"/>
              </a:rPr>
              <a:t>Integrative Genomics Viewer (</a:t>
            </a:r>
            <a:r>
              <a:rPr lang="en-US" sz="2000" dirty="0" err="1" smtClean="0">
                <a:cs typeface="Avenir Book"/>
              </a:rPr>
              <a:t>igv.js</a:t>
            </a:r>
            <a:r>
              <a:rPr lang="en-US" sz="2000" dirty="0" smtClean="0">
                <a:cs typeface="Avenir Book"/>
              </a:rPr>
              <a:t>)</a:t>
            </a:r>
          </a:p>
          <a:p>
            <a:pPr marL="342900" indent="-342900">
              <a:lnSpc>
                <a:spcPct val="90000"/>
              </a:lnSpc>
              <a:spcBef>
                <a:spcPct val="20000"/>
              </a:spcBef>
              <a:buFont typeface="Arial"/>
              <a:buChar char="•"/>
            </a:pPr>
            <a:r>
              <a:rPr lang="en-US" sz="2000" dirty="0" smtClean="0">
                <a:cs typeface="Avenir Book"/>
              </a:rPr>
              <a:t>Class Project</a:t>
            </a:r>
          </a:p>
          <a:p>
            <a:pPr marL="342900" indent="-342900">
              <a:lnSpc>
                <a:spcPct val="90000"/>
              </a:lnSpc>
              <a:spcBef>
                <a:spcPct val="20000"/>
              </a:spcBef>
              <a:buFont typeface="Arial"/>
              <a:buChar char="•"/>
            </a:pPr>
            <a:r>
              <a:rPr lang="en-US" sz="2000" dirty="0" smtClean="0">
                <a:cs typeface="Avenir Book"/>
              </a:rPr>
              <a:t>Other GenePattern Features</a:t>
            </a:r>
          </a:p>
          <a:p>
            <a:pPr marL="342900" indent="-342900">
              <a:lnSpc>
                <a:spcPct val="90000"/>
              </a:lnSpc>
              <a:spcBef>
                <a:spcPct val="20000"/>
              </a:spcBef>
              <a:buFont typeface="Arial"/>
              <a:buChar char="•"/>
            </a:pPr>
            <a:r>
              <a:rPr lang="en-US" sz="2000" dirty="0" smtClean="0">
                <a:cs typeface="Avenir Book"/>
              </a:rPr>
              <a:t>Open Q&amp;A</a:t>
            </a:r>
            <a:endParaRPr lang="en-US" sz="2000" dirty="0">
              <a:cs typeface="Avenir Book"/>
            </a:endParaRPr>
          </a:p>
          <a:p>
            <a:pPr marL="342900" indent="-342900">
              <a:lnSpc>
                <a:spcPct val="90000"/>
              </a:lnSpc>
              <a:spcBef>
                <a:spcPct val="20000"/>
              </a:spcBef>
              <a:buFontTx/>
              <a:buChar char="•"/>
            </a:pPr>
            <a:endParaRPr lang="en-US" sz="2000" dirty="0">
              <a:cs typeface="Avenir Book"/>
            </a:endParaRPr>
          </a:p>
        </p:txBody>
      </p:sp>
      <p:sp>
        <p:nvSpPr>
          <p:cNvPr id="2" name="TextBox 1"/>
          <p:cNvSpPr txBox="1"/>
          <p:nvPr/>
        </p:nvSpPr>
        <p:spPr>
          <a:xfrm>
            <a:off x="1145835" y="1422683"/>
            <a:ext cx="1256324" cy="461665"/>
          </a:xfrm>
          <a:prstGeom prst="rect">
            <a:avLst/>
          </a:prstGeom>
          <a:noFill/>
        </p:spPr>
        <p:txBody>
          <a:bodyPr wrap="none" rtlCol="0">
            <a:spAutoFit/>
          </a:bodyPr>
          <a:lstStyle/>
          <a:p>
            <a:r>
              <a:rPr lang="en-US" sz="2400" dirty="0">
                <a:cs typeface="Avenir Heavy"/>
              </a:rPr>
              <a:t>Morning</a:t>
            </a:r>
          </a:p>
        </p:txBody>
      </p:sp>
      <p:sp>
        <p:nvSpPr>
          <p:cNvPr id="6" name="TextBox 5"/>
          <p:cNvSpPr txBox="1"/>
          <p:nvPr/>
        </p:nvSpPr>
        <p:spPr>
          <a:xfrm>
            <a:off x="5728797" y="1422683"/>
            <a:ext cx="1460706" cy="461665"/>
          </a:xfrm>
          <a:prstGeom prst="rect">
            <a:avLst/>
          </a:prstGeom>
          <a:noFill/>
        </p:spPr>
        <p:txBody>
          <a:bodyPr wrap="none" rtlCol="0">
            <a:spAutoFit/>
          </a:bodyPr>
          <a:lstStyle/>
          <a:p>
            <a:r>
              <a:rPr lang="en-US" sz="2400" dirty="0" smtClean="0">
                <a:cs typeface="Avenir Heavy"/>
              </a:rPr>
              <a:t>Afternoon</a:t>
            </a:r>
            <a:endParaRPr lang="en-US" sz="2400" dirty="0">
              <a:cs typeface="Avenir Heavy"/>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Jupyter Notebook</a:t>
            </a:r>
          </a:p>
        </p:txBody>
      </p:sp>
      <p:sp>
        <p:nvSpPr>
          <p:cNvPr id="285" name="Shape 285"/>
          <p:cNvSpPr txBox="1"/>
          <p:nvPr/>
        </p:nvSpPr>
        <p:spPr>
          <a:xfrm>
            <a:off x="1470239" y="1654560"/>
            <a:ext cx="5680838"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50505"/>
                </a:solidFill>
                <a:latin typeface="Arial"/>
                <a:ea typeface="Arial"/>
                <a:cs typeface="Arial"/>
                <a:sym typeface="Arial"/>
              </a:rPr>
              <a:t>Popular and well-supported framework for scientific computing</a:t>
            </a:r>
          </a:p>
          <a:p>
            <a:pPr marL="432000" marR="0" lvl="0" indent="-324000" algn="l" rtl="0">
              <a:spcBef>
                <a:spcPts val="0"/>
              </a:spcBef>
              <a:buClr>
                <a:srgbClr val="050505"/>
              </a:buClr>
              <a:buSzPts val="877"/>
              <a:buFont typeface="Noto Sans Symbols"/>
              <a:buChar char="●"/>
            </a:pPr>
            <a:r>
              <a:rPr lang="en-US" sz="3509" b="0" strike="noStrike" dirty="0">
                <a:solidFill>
                  <a:srgbClr val="050505"/>
                </a:solidFill>
                <a:latin typeface="Arial"/>
                <a:ea typeface="Arial"/>
                <a:cs typeface="Arial"/>
                <a:sym typeface="Arial"/>
              </a:rPr>
              <a:t>Ecosystem of available </a:t>
            </a:r>
            <a:r>
              <a:rPr lang="en-US" sz="3509" b="0" strike="noStrike" dirty="0" smtClean="0">
                <a:solidFill>
                  <a:srgbClr val="050505"/>
                </a:solidFill>
                <a:latin typeface="Arial"/>
                <a:ea typeface="Arial"/>
                <a:cs typeface="Arial"/>
                <a:sym typeface="Arial"/>
              </a:rPr>
              <a:t>extensions and </a:t>
            </a:r>
            <a:r>
              <a:rPr lang="en-US" sz="3509" b="0" strike="noStrike" dirty="0">
                <a:solidFill>
                  <a:srgbClr val="050505"/>
                </a:solidFill>
                <a:latin typeface="Arial"/>
                <a:ea typeface="Arial"/>
                <a:cs typeface="Arial"/>
                <a:sym typeface="Arial"/>
              </a:rPr>
              <a:t>resources</a:t>
            </a:r>
          </a:p>
          <a:p>
            <a:pPr marL="432000" marR="0" lvl="0" indent="-324000" algn="l" rtl="0">
              <a:spcBef>
                <a:spcPts val="0"/>
              </a:spcBef>
              <a:buClr>
                <a:srgbClr val="050505"/>
              </a:buClr>
              <a:buSzPts val="877"/>
              <a:buFont typeface="Noto Sans Symbols"/>
              <a:buChar char="●"/>
            </a:pPr>
            <a:r>
              <a:rPr lang="en-US" sz="3509" b="0" strike="noStrike" dirty="0">
                <a:solidFill>
                  <a:srgbClr val="050505"/>
                </a:solidFill>
                <a:latin typeface="Aria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218289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000" b="0" strike="noStrike" dirty="0">
                <a:solidFill>
                  <a:srgbClr val="050505"/>
                </a:solidFill>
                <a:latin typeface="Arial"/>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latin typeface="Arial"/>
                <a:ea typeface="Arial"/>
                <a:cs typeface="Arial"/>
                <a:sym typeface="Arial"/>
              </a:rPr>
              <a:t>Leverages </a:t>
            </a:r>
            <a:r>
              <a:rPr lang="en-US" sz="3200" b="0" strike="noStrike" dirty="0">
                <a:solidFill>
                  <a:srgbClr val="050505"/>
                </a:solidFill>
                <a:latin typeface="Arial"/>
                <a:ea typeface="Arial"/>
                <a:cs typeface="Arial"/>
                <a:sym typeface="Arial"/>
              </a:rPr>
              <a:t>the best of Jupyter and </a:t>
            </a:r>
            <a:r>
              <a:rPr lang="en-US" sz="3200" b="0" strike="noStrike" dirty="0" smtClean="0">
                <a:solidFill>
                  <a:srgbClr val="050505"/>
                </a:solidFill>
                <a:latin typeface="Aria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latin typeface="Aria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latin typeface="Arial"/>
                <a:ea typeface="Arial"/>
                <a:cs typeface="Arial"/>
                <a:sym typeface="Arial"/>
              </a:rPr>
              <a:t>Interleave text, </a:t>
            </a:r>
            <a:r>
              <a:rPr lang="en-US" sz="3200" b="0" strike="noStrike" dirty="0" smtClean="0">
                <a:solidFill>
                  <a:srgbClr val="050505"/>
                </a:solidFill>
                <a:latin typeface="Arial"/>
                <a:ea typeface="Arial"/>
                <a:cs typeface="Arial"/>
                <a:sym typeface="Arial"/>
              </a:rPr>
              <a:t>visualization, </a:t>
            </a:r>
            <a:r>
              <a:rPr lang="en-US" sz="3200" b="0" strike="noStrike" dirty="0">
                <a:solidFill>
                  <a:srgbClr val="050505"/>
                </a:solidFill>
                <a:latin typeface="Aria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379942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1937160" y="2345400"/>
            <a:ext cx="7161840" cy="146916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buNone/>
            </a:pPr>
            <a:r>
              <a:rPr lang="en-US" sz="6000" b="1" strike="noStrike">
                <a:solidFill>
                  <a:srgbClr val="000000"/>
                </a:solidFill>
                <a:latin typeface="Arial"/>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919002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p:nvPr/>
        </p:nvSpPr>
        <p:spPr>
          <a:xfrm>
            <a:off x="4752360" y="3221640"/>
            <a:ext cx="4025520" cy="136980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2800" b="1" strike="noStrike">
                <a:solidFill>
                  <a:srgbClr val="000000"/>
                </a:solidFill>
                <a:latin typeface="Arial"/>
                <a:ea typeface="Arial"/>
                <a:cs typeface="Arial"/>
                <a:sym typeface="Arial"/>
              </a:rPr>
              <a:t>Run an analysis notebook</a:t>
            </a:r>
          </a:p>
        </p:txBody>
      </p:sp>
      <p:sp>
        <p:nvSpPr>
          <p:cNvPr id="310" name="Shape 310"/>
          <p:cNvSpPr/>
          <p:nvPr/>
        </p:nvSpPr>
        <p:spPr>
          <a:xfrm>
            <a:off x="1828800" y="682200"/>
            <a:ext cx="6949080" cy="65484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buNone/>
            </a:pPr>
            <a:r>
              <a:rPr lang="en-US" sz="3600" b="1" strike="noStrike">
                <a:solidFill>
                  <a:srgbClr val="000000"/>
                </a:solidFill>
                <a:latin typeface="Arial"/>
                <a:ea typeface="Arial"/>
                <a:cs typeface="Arial"/>
                <a:sym typeface="Arial"/>
              </a:rPr>
              <a:t>Notebook Exercise #1</a:t>
            </a:r>
          </a:p>
        </p:txBody>
      </p:sp>
      <p:pic>
        <p:nvPicPr>
          <p:cNvPr id="311" name="Shape 311"/>
          <p:cNvPicPr preferRelativeResize="0"/>
          <p:nvPr/>
        </p:nvPicPr>
        <p:blipFill rotWithShape="1">
          <a:blip r:embed="rId3">
            <a:alphaModFix/>
          </a:blip>
          <a:srcRect/>
          <a:stretch/>
        </p:blipFill>
        <p:spPr>
          <a:xfrm>
            <a:off x="326880" y="300960"/>
            <a:ext cx="1359720" cy="1417680"/>
          </a:xfrm>
          <a:prstGeom prst="rect">
            <a:avLst/>
          </a:prstGeom>
          <a:noFill/>
          <a:ln>
            <a:noFill/>
          </a:ln>
        </p:spPr>
      </p:pic>
      <p:pic>
        <p:nvPicPr>
          <p:cNvPr id="312" name="Shape 312"/>
          <p:cNvPicPr preferRelativeResize="0"/>
          <p:nvPr/>
        </p:nvPicPr>
        <p:blipFill rotWithShape="1">
          <a:blip r:embed="rId4">
            <a:alphaModFix/>
          </a:blip>
          <a:srcRect/>
          <a:stretch/>
        </p:blipFill>
        <p:spPr>
          <a:xfrm>
            <a:off x="2242080" y="1459440"/>
            <a:ext cx="2167200" cy="5097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
        <p:nvSpPr>
          <p:cNvPr id="313" name="Shape 313"/>
          <p:cNvSpPr/>
          <p:nvPr/>
        </p:nvSpPr>
        <p:spPr>
          <a:xfrm>
            <a:off x="4752360" y="1719000"/>
            <a:ext cx="4119480" cy="82188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2400" b="1" strike="noStrike">
                <a:solidFill>
                  <a:srgbClr val="000000"/>
                </a:solidFill>
                <a:latin typeface="Arial"/>
                <a:ea typeface="Arial"/>
                <a:cs typeface="Arial"/>
                <a:sym typeface="Arial"/>
              </a:rPr>
              <a:t>Register via </a:t>
            </a:r>
            <a:r>
              <a:rPr lang="en-US" sz="2400" b="1" u="sng" strike="noStrike">
                <a:solidFill>
                  <a:schemeClr val="hlink"/>
                </a:solidFill>
                <a:latin typeface="Arial"/>
                <a:ea typeface="Arial"/>
                <a:cs typeface="Arial"/>
                <a:sym typeface="Arial"/>
                <a:hlinkClick r:id="rId5"/>
              </a:rPr>
              <a:t>notebook.genepattern.org</a:t>
            </a:r>
          </a:p>
        </p:txBody>
      </p:sp>
    </p:spTree>
    <p:extLst>
      <p:ext uri="{BB962C8B-B14F-4D97-AF65-F5344CB8AC3E}">
        <p14:creationId xmlns:p14="http://schemas.microsoft.com/office/powerpoint/2010/main" val="3290022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GenePattern </a:t>
            </a:r>
            <a:br>
              <a:rPr lang="en-US" sz="4400" b="0" strike="noStrike">
                <a:solidFill>
                  <a:srgbClr val="000000"/>
                </a:solidFill>
                <a:latin typeface="Arial"/>
                <a:ea typeface="Arial"/>
                <a:cs typeface="Arial"/>
                <a:sym typeface="Arial"/>
              </a:rPr>
            </a:br>
            <a:r>
              <a:rPr lang="en-US" sz="4400" b="0" strike="noStrike">
                <a:solidFill>
                  <a:srgbClr val="000000"/>
                </a:solidFill>
                <a:latin typeface="Arial"/>
                <a:ea typeface="Arial"/>
                <a:cs typeface="Arial"/>
                <a:sym typeface="Arial"/>
              </a:rPr>
              <a:t>Notebook Repository</a:t>
            </a:r>
          </a:p>
        </p:txBody>
      </p:sp>
      <p:pic>
        <p:nvPicPr>
          <p:cNvPr id="320" name="Shape 320"/>
          <p:cNvPicPr preferRelativeResize="0"/>
          <p:nvPr/>
        </p:nvPicPr>
        <p:blipFill rotWithShape="1">
          <a:blip r:embed="rId4">
            <a:alphaModFix/>
          </a:blip>
          <a:srcRect/>
          <a:stretch/>
        </p:blipFill>
        <p:spPr>
          <a:xfrm>
            <a:off x="1737360" y="1721160"/>
            <a:ext cx="7136280" cy="3980520"/>
          </a:xfrm>
          <a:prstGeom prst="rect">
            <a:avLst/>
          </a:prstGeom>
          <a:noFill/>
          <a:ln w="9525" cap="flat" cmpd="sng">
            <a:solidFill>
              <a:srgbClr val="3465A4"/>
            </a:solidFill>
            <a:prstDash val="solid"/>
            <a:round/>
            <a:headEnd type="none" w="med" len="med"/>
            <a:tailEnd type="none" w="med" len="med"/>
          </a:ln>
        </p:spPr>
      </p:pic>
      <p:sp>
        <p:nvSpPr>
          <p:cNvPr id="321" name="Shape 321"/>
          <p:cNvSpPr txBox="1"/>
          <p:nvPr/>
        </p:nvSpPr>
        <p:spPr>
          <a:xfrm>
            <a:off x="1305360" y="6035400"/>
            <a:ext cx="7655760" cy="6400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900"/>
              <a:buFont typeface="Noto Sans Symbols"/>
              <a:buChar char="●"/>
            </a:pPr>
            <a:r>
              <a:rPr lang="en-US" sz="3600" b="0" strike="noStrike">
                <a:solidFill>
                  <a:srgbClr val="000000"/>
                </a:solidFill>
                <a:latin typeface="Arial"/>
                <a:ea typeface="Arial"/>
                <a:cs typeface="Arial"/>
                <a:sym typeface="Arial"/>
              </a:rPr>
              <a:t>https://notebook.genepattern.org</a:t>
            </a:r>
          </a:p>
        </p:txBody>
      </p:sp>
    </p:spTree>
    <p:extLst>
      <p:ext uri="{BB962C8B-B14F-4D97-AF65-F5344CB8AC3E}">
        <p14:creationId xmlns:p14="http://schemas.microsoft.com/office/powerpoint/2010/main" val="1088456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809360" y="448056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Notebook Workspace</a:t>
            </a:r>
          </a:p>
        </p:txBody>
      </p:sp>
      <p:sp>
        <p:nvSpPr>
          <p:cNvPr id="329" name="Shape 329"/>
          <p:cNvSpPr txBox="1"/>
          <p:nvPr/>
        </p:nvSpPr>
        <p:spPr>
          <a:xfrm>
            <a:off x="147060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876352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Browse Public Notebooks</a:t>
            </a:r>
          </a:p>
        </p:txBody>
      </p:sp>
      <p:sp>
        <p:nvSpPr>
          <p:cNvPr id="336" name="Shape 336"/>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A variety of public notebooks are available in the GenePattern Notebook Repository.</a:t>
            </a:r>
          </a:p>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Anyone can make a copy of these notebooks to read, run and reproduce.</a:t>
            </a:r>
          </a:p>
        </p:txBody>
      </p:sp>
      <p:pic>
        <p:nvPicPr>
          <p:cNvPr id="337" name="Shape 337"/>
          <p:cNvPicPr preferRelativeResize="0"/>
          <p:nvPr/>
        </p:nvPicPr>
        <p:blipFill rotWithShape="1">
          <a:blip r:embed="rId4">
            <a:alphaModFix/>
          </a:blip>
          <a:srcRect/>
          <a:stretch/>
        </p:blipFill>
        <p:spPr>
          <a:xfrm>
            <a:off x="1701360" y="3801600"/>
            <a:ext cx="7113240" cy="276912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27609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Arial"/>
                <a:ea typeface="Arial"/>
                <a:cs typeface="Arial"/>
                <a:sym typeface="Arial"/>
              </a:rPr>
              <a:t>Run an Analysis </a:t>
            </a:r>
            <a:r>
              <a:rPr lang="en-US" sz="4400" b="0" strike="noStrike" dirty="0" smtClean="0">
                <a:solidFill>
                  <a:srgbClr val="050505"/>
                </a:solidFill>
                <a:latin typeface="Arial"/>
                <a:ea typeface="Arial"/>
                <a:cs typeface="Arial"/>
                <a:sym typeface="Arial"/>
              </a:rPr>
              <a:t>Notebook</a:t>
            </a:r>
          </a:p>
          <a:p>
            <a:pPr marL="0" marR="0" lvl="0" indent="0" algn="l" rtl="0">
              <a:spcBef>
                <a:spcPts val="0"/>
              </a:spcBef>
              <a:buNone/>
            </a:pPr>
            <a:r>
              <a:rPr lang="en-US" sz="2000" dirty="0" smtClean="0">
                <a:solidFill>
                  <a:srgbClr val="050505"/>
                </a:solidFill>
                <a:latin typeface="Arial"/>
                <a:ea typeface="Arial"/>
                <a:cs typeface="Arial"/>
                <a:sym typeface="Arial"/>
              </a:rPr>
              <a:t>2017-12-15_01 CCMI GenePattern Notebook Introduction</a:t>
            </a:r>
            <a:endParaRPr lang="en-US" sz="2000" b="0" strike="noStrike" dirty="0">
              <a:solidFill>
                <a:srgbClr val="050505"/>
              </a:solidFill>
              <a:latin typeface="Arial"/>
              <a:ea typeface="Arial"/>
              <a:cs typeface="Arial"/>
              <a:sym typeface="Arial"/>
            </a:endParaRPr>
          </a:p>
        </p:txBody>
      </p:sp>
      <p:pic>
        <p:nvPicPr>
          <p:cNvPr id="344" name="Shape 344"/>
          <p:cNvPicPr preferRelativeResize="0"/>
          <p:nvPr/>
        </p:nvPicPr>
        <p:blipFill rotWithShape="1">
          <a:blip r:embed="rId4">
            <a:alphaModFix/>
          </a:blip>
          <a:srcRect/>
          <a:stretch/>
        </p:blipFill>
        <p:spPr>
          <a:xfrm>
            <a:off x="1571040" y="1920240"/>
            <a:ext cx="7298640" cy="457020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spTree>
    <p:extLst>
      <p:ext uri="{BB962C8B-B14F-4D97-AF65-F5344CB8AC3E}">
        <p14:creationId xmlns:p14="http://schemas.microsoft.com/office/powerpoint/2010/main" val="1548285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a:stretch/>
        </p:blipFill>
        <p:spPr>
          <a:xfrm>
            <a:off x="457200" y="444600"/>
            <a:ext cx="1113840" cy="1161720"/>
          </a:xfrm>
          <a:prstGeom prst="rect">
            <a:avLst/>
          </a:prstGeom>
          <a:noFill/>
          <a:ln>
            <a:noFill/>
          </a:ln>
        </p:spPr>
      </p:pic>
      <p:sp>
        <p:nvSpPr>
          <p:cNvPr id="350" name="Shape 350"/>
          <p:cNvSpPr txBox="1"/>
          <p:nvPr/>
        </p:nvSpPr>
        <p:spPr>
          <a:xfrm>
            <a:off x="1470600" y="165492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Notebooks encapsulate a workflow, including analysis, documentation and other considerations, so that it can be easily reproduced.</a:t>
            </a:r>
          </a:p>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To achieve this, all notebooks are backed by a “kernel,” which is a complete contained computational environment. </a:t>
            </a:r>
          </a:p>
          <a:p>
            <a:pPr marL="432000" marR="0" lvl="0" indent="-324000" algn="l" rtl="0">
              <a:spcBef>
                <a:spcPts val="0"/>
              </a:spcBef>
              <a:buClr>
                <a:srgbClr val="050505"/>
              </a:buClr>
              <a:buSzPts val="700"/>
              <a:buFont typeface="Noto Sans Symbols"/>
              <a:buChar char="●"/>
            </a:pPr>
            <a:r>
              <a:rPr lang="en-US" sz="2800" b="0" strike="noStrike">
                <a:solidFill>
                  <a:srgbClr val="000000"/>
                </a:solidFill>
                <a:latin typeface="Arial"/>
                <a:ea typeface="Arial"/>
                <a:cs typeface="Arial"/>
                <a:sym typeface="Arial"/>
              </a:rPr>
              <a:t>The kernel provides programmatic capabilities for users who want to code, and also allows for for interactive widgets for users who don’t want to code.</a:t>
            </a:r>
          </a:p>
        </p:txBody>
      </p:sp>
      <p:sp>
        <p:nvSpPr>
          <p:cNvPr id="351" name="Shape 351"/>
          <p:cNvSpPr txBox="1"/>
          <p:nvPr/>
        </p:nvSpPr>
        <p:spPr>
          <a:xfrm>
            <a:off x="173736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Understanding Notebooks</a:t>
            </a:r>
          </a:p>
        </p:txBody>
      </p:sp>
    </p:spTree>
    <p:extLst>
      <p:ext uri="{BB962C8B-B14F-4D97-AF65-F5344CB8AC3E}">
        <p14:creationId xmlns:p14="http://schemas.microsoft.com/office/powerpoint/2010/main" val="398345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Make a duplicate notebook</a:t>
            </a:r>
          </a:p>
        </p:txBody>
      </p:sp>
      <p:pic>
        <p:nvPicPr>
          <p:cNvPr id="359" name="Shape 359"/>
          <p:cNvPicPr preferRelativeResize="0"/>
          <p:nvPr/>
        </p:nvPicPr>
        <p:blipFill rotWithShape="1">
          <a:blip r:embed="rId4">
            <a:alphaModFix/>
          </a:blip>
          <a:srcRect/>
          <a:stretch/>
        </p:blipFill>
        <p:spPr>
          <a:xfrm>
            <a:off x="2230560" y="3840480"/>
            <a:ext cx="5999040" cy="2511720"/>
          </a:xfrm>
          <a:prstGeom prst="rect">
            <a:avLst/>
          </a:prstGeom>
          <a:noFill/>
          <a:ln>
            <a:noFill/>
          </a:ln>
        </p:spPr>
      </p:pic>
      <p:pic>
        <p:nvPicPr>
          <p:cNvPr id="360" name="Shape 360"/>
          <p:cNvPicPr preferRelativeResize="0"/>
          <p:nvPr/>
        </p:nvPicPr>
        <p:blipFill rotWithShape="1">
          <a:blip r:embed="rId5">
            <a:alphaModFix/>
          </a:blip>
          <a:srcRect/>
          <a:stretch/>
        </p:blipFill>
        <p:spPr>
          <a:xfrm>
            <a:off x="5852160" y="4114800"/>
            <a:ext cx="2705760" cy="2460600"/>
          </a:xfrm>
          <a:prstGeom prst="rect">
            <a:avLst/>
          </a:prstGeom>
          <a:noFill/>
          <a:ln>
            <a:noFill/>
          </a:ln>
        </p:spPr>
      </p:pic>
    </p:spTree>
    <p:extLst>
      <p:ext uri="{BB962C8B-B14F-4D97-AF65-F5344CB8AC3E}">
        <p14:creationId xmlns:p14="http://schemas.microsoft.com/office/powerpoint/2010/main" val="57690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3" y="2425955"/>
            <a:ext cx="1114286" cy="116190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389" name="Shape 389"/>
          <p:cNvPicPr preferRelativeResize="0"/>
          <p:nvPr/>
        </p:nvPicPr>
        <p:blipFill rotWithShape="1">
          <a:blip r:embed="rId4">
            <a:alphaModFix/>
          </a:blip>
          <a:srcRect/>
          <a:stretch/>
        </p:blipFill>
        <p:spPr>
          <a:xfrm>
            <a:off x="2776320" y="3140640"/>
            <a:ext cx="6217920" cy="2740680"/>
          </a:xfrm>
          <a:prstGeom prst="rect">
            <a:avLst/>
          </a:prstGeom>
          <a:noFill/>
          <a:ln>
            <a:noFill/>
          </a:ln>
        </p:spPr>
      </p:pic>
      <p:pic>
        <p:nvPicPr>
          <p:cNvPr id="390" name="Shape 390"/>
          <p:cNvPicPr preferRelativeResize="0"/>
          <p:nvPr/>
        </p:nvPicPr>
        <p:blipFill rotWithShape="1">
          <a:blip r:embed="rId5">
            <a:alphaModFix/>
          </a:blip>
          <a:srcRect/>
          <a:stretch/>
        </p:blipFill>
        <p:spPr>
          <a:xfrm>
            <a:off x="2776320" y="5874120"/>
            <a:ext cx="6217920" cy="795240"/>
          </a:xfrm>
          <a:prstGeom prst="rect">
            <a:avLst/>
          </a:prstGeom>
          <a:noFill/>
          <a:ln>
            <a:noFill/>
          </a:ln>
        </p:spPr>
      </p:pic>
      <p:pic>
        <p:nvPicPr>
          <p:cNvPr id="391" name="Shape 391"/>
          <p:cNvPicPr preferRelativeResize="0"/>
          <p:nvPr/>
        </p:nvPicPr>
        <p:blipFill rotWithShape="1">
          <a:blip r:embed="rId6">
            <a:alphaModFix/>
          </a:blip>
          <a:srcRect/>
          <a:stretch/>
        </p:blipFill>
        <p:spPr>
          <a:xfrm>
            <a:off x="2799720" y="1280160"/>
            <a:ext cx="6194520" cy="1860480"/>
          </a:xfrm>
          <a:prstGeom prst="rect">
            <a:avLst/>
          </a:prstGeom>
          <a:noFill/>
          <a:ln>
            <a:noFill/>
          </a:ln>
        </p:spPr>
      </p:pic>
      <p:sp>
        <p:nvSpPr>
          <p:cNvPr id="392" name="Shape 392"/>
          <p:cNvSpPr txBox="1"/>
          <p:nvPr/>
        </p:nvSpPr>
        <p:spPr>
          <a:xfrm>
            <a:off x="1737360" y="1371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a:solidFill>
                  <a:srgbClr val="000000"/>
                </a:solidFill>
                <a:latin typeface="Arial"/>
                <a:ea typeface="Arial"/>
                <a:cs typeface="Arial"/>
                <a:sym typeface="Arial"/>
              </a:rPr>
              <a:t>Auth</a:t>
            </a:r>
          </a:p>
          <a:p>
            <a:pPr marL="0" marR="0" lvl="0" indent="0" algn="ctr" rtl="0">
              <a:spcBef>
                <a:spcPts val="0"/>
              </a:spcBef>
              <a:buNone/>
            </a:pPr>
            <a:r>
              <a:rPr lang="en-US" sz="1800" b="0" strike="noStrike">
                <a:solidFill>
                  <a:srgbClr val="000000"/>
                </a:solidFill>
                <a:latin typeface="Arial"/>
                <a:ea typeface="Arial"/>
                <a:cs typeface="Arial"/>
                <a:sym typeface="Arial"/>
              </a:rPr>
              <a:t>Cell</a:t>
            </a:r>
          </a:p>
        </p:txBody>
      </p:sp>
      <p:sp>
        <p:nvSpPr>
          <p:cNvPr id="393" name="Shape 393"/>
          <p:cNvSpPr txBox="1"/>
          <p:nvPr/>
        </p:nvSpPr>
        <p:spPr>
          <a:xfrm>
            <a:off x="1701360" y="3243960"/>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a:solidFill>
                  <a:srgbClr val="000000"/>
                </a:solidFill>
                <a:latin typeface="Arial"/>
                <a:ea typeface="Arial"/>
                <a:cs typeface="Arial"/>
                <a:sym typeface="Arial"/>
              </a:rPr>
              <a:t>Analysis</a:t>
            </a:r>
          </a:p>
          <a:p>
            <a:pPr marL="0" marR="0" lvl="0" indent="0" algn="ctr" rtl="0">
              <a:spcBef>
                <a:spcPts val="0"/>
              </a:spcBef>
              <a:buNone/>
            </a:pPr>
            <a:r>
              <a:rPr lang="en-US" sz="1800" b="0" strike="noStrike">
                <a:solidFill>
                  <a:srgbClr val="000000"/>
                </a:solidFill>
                <a:latin typeface="Arial"/>
                <a:ea typeface="Arial"/>
                <a:cs typeface="Arial"/>
                <a:sym typeface="Arial"/>
              </a:rPr>
              <a:t>Cell</a:t>
            </a:r>
          </a:p>
        </p:txBody>
      </p:sp>
      <p:sp>
        <p:nvSpPr>
          <p:cNvPr id="394" name="Shape 394"/>
          <p:cNvSpPr txBox="1"/>
          <p:nvPr/>
        </p:nvSpPr>
        <p:spPr>
          <a:xfrm>
            <a:off x="1737360" y="5943600"/>
            <a:ext cx="1005840"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1800" b="0" strike="noStrike">
                <a:solidFill>
                  <a:srgbClr val="000000"/>
                </a:solidFill>
                <a:latin typeface="Arial"/>
                <a:ea typeface="Arial"/>
                <a:cs typeface="Arial"/>
                <a:sym typeface="Arial"/>
              </a:rPr>
              <a:t>Job</a:t>
            </a:r>
          </a:p>
          <a:p>
            <a:pPr marL="0" marR="0" lvl="0" indent="0" algn="ctr" rtl="0">
              <a:spcBef>
                <a:spcPts val="0"/>
              </a:spcBef>
              <a:buNone/>
            </a:pPr>
            <a:r>
              <a:rPr lang="en-US" sz="1800" b="0" strike="noStrike">
                <a:solidFill>
                  <a:srgbClr val="000000"/>
                </a:solidFill>
                <a:latin typeface="Arial"/>
                <a:ea typeface="Arial"/>
                <a:cs typeface="Arial"/>
                <a:sym typeface="Arial"/>
              </a:rPr>
              <a:t>Cell</a:t>
            </a:r>
          </a:p>
        </p:txBody>
      </p:sp>
    </p:spTree>
    <p:extLst>
      <p:ext uri="{BB962C8B-B14F-4D97-AF65-F5344CB8AC3E}">
        <p14:creationId xmlns:p14="http://schemas.microsoft.com/office/powerpoint/2010/main" val="2854833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1" name="Shape 401"/>
          <p:cNvPicPr preferRelativeResize="0"/>
          <p:nvPr/>
        </p:nvPicPr>
        <p:blipFill rotWithShape="1">
          <a:blip r:embed="rId4">
            <a:alphaModFix/>
          </a:blip>
          <a:srcRect/>
          <a:stretch/>
        </p:blipFill>
        <p:spPr>
          <a:xfrm>
            <a:off x="1687320" y="1460160"/>
            <a:ext cx="7306920" cy="2194560"/>
          </a:xfrm>
          <a:prstGeom prst="rect">
            <a:avLst/>
          </a:prstGeom>
          <a:noFill/>
          <a:ln>
            <a:noFill/>
          </a:ln>
        </p:spPr>
      </p:pic>
      <p:pic>
        <p:nvPicPr>
          <p:cNvPr id="402" name="Shape 402"/>
          <p:cNvPicPr preferRelativeResize="0"/>
          <p:nvPr/>
        </p:nvPicPr>
        <p:blipFill rotWithShape="1">
          <a:blip r:embed="rId5">
            <a:alphaModFix/>
          </a:blip>
          <a:srcRect/>
          <a:stretch/>
        </p:blipFill>
        <p:spPr>
          <a:xfrm>
            <a:off x="1737360" y="3942720"/>
            <a:ext cx="7223400" cy="2580840"/>
          </a:xfrm>
          <a:prstGeom prst="rect">
            <a:avLst/>
          </a:prstGeom>
          <a:noFill/>
          <a:ln>
            <a:noFill/>
          </a:ln>
        </p:spPr>
      </p:pic>
    </p:spTree>
    <p:extLst>
      <p:ext uri="{BB962C8B-B14F-4D97-AF65-F5344CB8AC3E}">
        <p14:creationId xmlns:p14="http://schemas.microsoft.com/office/powerpoint/2010/main" val="268771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09" name="Shape 409"/>
          <p:cNvPicPr preferRelativeResize="0"/>
          <p:nvPr/>
        </p:nvPicPr>
        <p:blipFill rotWithShape="1">
          <a:blip r:embed="rId4">
            <a:alphaModFix/>
          </a:blip>
          <a:srcRect/>
          <a:stretch/>
        </p:blipFill>
        <p:spPr>
          <a:xfrm>
            <a:off x="2358000" y="1253880"/>
            <a:ext cx="5805000" cy="5509440"/>
          </a:xfrm>
          <a:prstGeom prst="rect">
            <a:avLst/>
          </a:prstGeom>
          <a:noFill/>
          <a:ln>
            <a:noFill/>
          </a:ln>
        </p:spPr>
      </p:pic>
    </p:spTree>
    <p:extLst>
      <p:ext uri="{BB962C8B-B14F-4D97-AF65-F5344CB8AC3E}">
        <p14:creationId xmlns:p14="http://schemas.microsoft.com/office/powerpoint/2010/main" val="631917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smtClean="0">
                <a:solidFill>
                  <a:srgbClr val="050505"/>
                </a:solidFill>
                <a:latin typeface="Arial"/>
                <a:ea typeface="Arial"/>
                <a:cs typeface="Arial"/>
                <a:sym typeface="Arial"/>
              </a:rPr>
              <a:t>Job/Result </a:t>
            </a:r>
            <a:r>
              <a:rPr lang="en-US" sz="4400" b="0" strike="noStrike" dirty="0">
                <a:solidFill>
                  <a:srgbClr val="050505"/>
                </a:solidFill>
                <a:latin typeface="Arial"/>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16" name="Shape 416"/>
          <p:cNvPicPr preferRelativeResize="0"/>
          <p:nvPr/>
        </p:nvPicPr>
        <p:blipFill rotWithShape="1">
          <a:blip r:embed="rId4">
            <a:alphaModFix/>
          </a:blip>
          <a:srcRect/>
          <a:stretch/>
        </p:blipFill>
        <p:spPr>
          <a:xfrm>
            <a:off x="1703520" y="1371600"/>
            <a:ext cx="7149600" cy="914400"/>
          </a:xfrm>
          <a:prstGeom prst="rect">
            <a:avLst/>
          </a:prstGeom>
          <a:noFill/>
          <a:ln>
            <a:noFill/>
          </a:ln>
        </p:spPr>
      </p:pic>
      <p:pic>
        <p:nvPicPr>
          <p:cNvPr id="417" name="Shape 417"/>
          <p:cNvPicPr preferRelativeResize="0"/>
          <p:nvPr/>
        </p:nvPicPr>
        <p:blipFill rotWithShape="1">
          <a:blip r:embed="rId5">
            <a:alphaModFix/>
          </a:blip>
          <a:srcRect/>
          <a:stretch/>
        </p:blipFill>
        <p:spPr>
          <a:xfrm>
            <a:off x="1701360" y="2485440"/>
            <a:ext cx="7168320" cy="4157640"/>
          </a:xfrm>
          <a:prstGeom prst="rect">
            <a:avLst/>
          </a:prstGeom>
          <a:noFill/>
          <a:ln>
            <a:noFill/>
          </a:ln>
        </p:spPr>
      </p:pic>
    </p:spTree>
    <p:extLst>
      <p:ext uri="{BB962C8B-B14F-4D97-AF65-F5344CB8AC3E}">
        <p14:creationId xmlns:p14="http://schemas.microsoft.com/office/powerpoint/2010/main" val="234424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503" name="Shape 50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Running GenePattern Notebook</a:t>
            </a:r>
          </a:p>
        </p:txBody>
      </p:sp>
      <p:sp>
        <p:nvSpPr>
          <p:cNvPr id="504" name="Shape 504"/>
          <p:cNvSpPr txBox="1"/>
          <p:nvPr/>
        </p:nvSpPr>
        <p:spPr>
          <a:xfrm>
            <a:off x="1470240" y="2241360"/>
            <a:ext cx="7347960" cy="38944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Run using the GenePattern Notebook Repository.</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Install on your own computer by installing through the pip or conda package repositories.</a:t>
            </a:r>
          </a:p>
          <a:p>
            <a:pPr marL="432000" marR="0" lvl="0" indent="-324000" algn="l" rtl="0">
              <a:spcBef>
                <a:spcPts val="0"/>
              </a:spcBef>
              <a:buClr>
                <a:srgbClr val="050505"/>
              </a:buClr>
              <a:buSzPts val="877"/>
              <a:buFont typeface="Noto Sans Symbols"/>
              <a:buChar char="●"/>
            </a:pPr>
            <a:r>
              <a:rPr lang="en-US" sz="3509" b="0" strike="noStrike">
                <a:solidFill>
                  <a:srgbClr val="000000"/>
                </a:solidFill>
                <a:latin typeface="Arial"/>
                <a:ea typeface="Arial"/>
                <a:cs typeface="Arial"/>
                <a:sym typeface="Arial"/>
              </a:rPr>
              <a:t>A GenePattern Notebook Docker image is available.</a:t>
            </a:r>
          </a:p>
        </p:txBody>
      </p:sp>
    </p:spTree>
    <p:extLst>
      <p:ext uri="{BB962C8B-B14F-4D97-AF65-F5344CB8AC3E}">
        <p14:creationId xmlns:p14="http://schemas.microsoft.com/office/powerpoint/2010/main" val="67713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260184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p:txBody>
          <a:bodyPr/>
          <a:lstStyle/>
          <a:p>
            <a:r>
              <a:rPr lang="en-US" dirty="0" smtClean="0"/>
              <a:t>Tools are built using different languages and with different architectural assumptions.</a:t>
            </a:r>
          </a:p>
          <a:p>
            <a:r>
              <a:rPr lang="en-US" dirty="0" smtClean="0"/>
              <a:t>Each tool has its own installation and operational requirements.</a:t>
            </a:r>
          </a:p>
          <a:p>
            <a:r>
              <a:rPr lang="en-US" dirty="0" smtClean="0"/>
              <a:t>Tools require (sometimes extensive) Unix knowledge.</a:t>
            </a:r>
          </a:p>
          <a:p>
            <a:r>
              <a:rPr lang="en-US" dirty="0"/>
              <a:t>Tools are not </a:t>
            </a:r>
            <a:r>
              <a:rPr lang="en-US" dirty="0" smtClean="0"/>
              <a:t>designed to </a:t>
            </a:r>
            <a:r>
              <a:rPr lang="en-US" dirty="0"/>
              <a:t>communicate with each other.</a:t>
            </a:r>
          </a:p>
          <a:p>
            <a:endParaRPr lang="en-US" dirty="0" smtClean="0"/>
          </a:p>
          <a:p>
            <a:endParaRPr lang="en-US" dirty="0"/>
          </a:p>
        </p:txBody>
      </p:sp>
    </p:spTree>
    <p:extLst>
      <p:ext uri="{BB962C8B-B14F-4D97-AF65-F5344CB8AC3E}">
        <p14:creationId xmlns:p14="http://schemas.microsoft.com/office/powerpoint/2010/main" val="420009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4" name="Picture 3"/>
          <p:cNvPicPr>
            <a:picLocks noChangeAspect="1"/>
          </p:cNvPicPr>
          <p:nvPr/>
        </p:nvPicPr>
        <p:blipFill>
          <a:blip r:embed="rId2"/>
          <a:stretch>
            <a:fillRect/>
          </a:stretch>
        </p:blipFill>
        <p:spPr>
          <a:xfrm>
            <a:off x="3642991" y="1417638"/>
            <a:ext cx="5183382" cy="4432755"/>
          </a:xfrm>
          <a:prstGeom prst="rect">
            <a:avLst/>
          </a:prstGeom>
          <a:ln>
            <a:solidFill>
              <a:schemeClr val="bg1">
                <a:lumMod val="65000"/>
              </a:schemeClr>
            </a:solidFill>
          </a:ln>
        </p:spPr>
      </p:pic>
    </p:spTree>
    <p:extLst>
      <p:ext uri="{BB962C8B-B14F-4D97-AF65-F5344CB8AC3E}">
        <p14:creationId xmlns:p14="http://schemas.microsoft.com/office/powerpoint/2010/main" val="283434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457200" y="1339741"/>
            <a:ext cx="3954264" cy="5410842"/>
          </a:xfrm>
        </p:spPr>
        <p:txBody>
          <a:bodyPr>
            <a:normAutofit fontScale="92500" lnSpcReduction="20000"/>
          </a:bodyPr>
          <a:lstStyle/>
          <a:p>
            <a:r>
              <a:rPr lang="en-US" sz="2800" dirty="0" smtClean="0"/>
              <a:t>Collection of hundreds of wrapped tools</a:t>
            </a:r>
          </a:p>
          <a:p>
            <a:r>
              <a:rPr lang="en-US" sz="2800" dirty="0" smtClean="0"/>
              <a:t>Gene expression, sequence variation, proteomics, network analysis, machine learning, flow </a:t>
            </a:r>
            <a:r>
              <a:rPr lang="en-US" sz="2800" dirty="0" err="1" smtClean="0"/>
              <a:t>cytometry</a:t>
            </a:r>
            <a:r>
              <a:rPr lang="en-US" sz="2800" dirty="0" smtClean="0"/>
              <a:t>, etc.</a:t>
            </a:r>
          </a:p>
          <a:p>
            <a:r>
              <a:rPr lang="en-US" sz="2800" dirty="0"/>
              <a:t>Searchable by name, keyword, etc.</a:t>
            </a:r>
          </a:p>
          <a:p>
            <a:r>
              <a:rPr lang="en-US" sz="2800" dirty="0" smtClean="0"/>
              <a:t>Widely-used community tools, lab-developed tools, utilities</a:t>
            </a:r>
          </a:p>
          <a:p>
            <a:r>
              <a:rPr lang="en-US" sz="28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Tree>
    <p:extLst>
      <p:ext uri="{BB962C8B-B14F-4D97-AF65-F5344CB8AC3E}">
        <p14:creationId xmlns:p14="http://schemas.microsoft.com/office/powerpoint/2010/main" val="402761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that can be shared and published</a:t>
            </a:r>
          </a:p>
          <a:p>
            <a:endParaRPr lang="en-US" dirty="0" smtClean="0"/>
          </a:p>
          <a:p>
            <a:endParaRPr lang="en-US" dirty="0"/>
          </a:p>
        </p:txBody>
      </p:sp>
    </p:spTree>
    <p:extLst>
      <p:ext uri="{BB962C8B-B14F-4D97-AF65-F5344CB8AC3E}">
        <p14:creationId xmlns:p14="http://schemas.microsoft.com/office/powerpoint/2010/main" val="41455765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438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6367250B-4520-4354-B154-3D0B599BDB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84984</TotalTime>
  <Words>3469</Words>
  <Application>Microsoft Macintosh PowerPoint</Application>
  <PresentationFormat>On-screen Show (4:3)</PresentationFormat>
  <Paragraphs>465</Paragraphs>
  <Slides>34</Slides>
  <Notes>27</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 December 15, 2017  Edwin Juarez Ted Liefeld Michael Reich</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Availability</vt:lpstr>
      <vt:lpstr>Community Activity</vt:lpstr>
      <vt:lpstr>What can you do with GenePattern</vt:lpstr>
      <vt:lpstr>PowerPoint Presentation</vt:lpstr>
      <vt:lpstr>PowerPoint Presentation</vt:lpstr>
      <vt:lpstr>PowerPoint Presentation</vt:lpstr>
      <vt:lpstr>PowerPoint Presentation</vt:lpstr>
      <vt:lpstr>Pipelines in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Michael Reich</cp:lastModifiedBy>
  <cp:revision>171</cp:revision>
  <dcterms:created xsi:type="dcterms:W3CDTF">2012-05-17T15:07:33Z</dcterms:created>
  <dcterms:modified xsi:type="dcterms:W3CDTF">2017-12-15T16:34:19Z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